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6"/>
  </p:notesMasterIdLst>
  <p:sldIdLst>
    <p:sldId id="256" r:id="rId2"/>
    <p:sldId id="257" r:id="rId3"/>
    <p:sldId id="258" r:id="rId4"/>
    <p:sldId id="269" r:id="rId5"/>
    <p:sldId id="270" r:id="rId6"/>
    <p:sldId id="264" r:id="rId7"/>
    <p:sldId id="271" r:id="rId8"/>
    <p:sldId id="272" r:id="rId9"/>
    <p:sldId id="285" r:id="rId10"/>
    <p:sldId id="274" r:id="rId11"/>
    <p:sldId id="273" r:id="rId12"/>
    <p:sldId id="286" r:id="rId13"/>
    <p:sldId id="275" r:id="rId14"/>
    <p:sldId id="276" r:id="rId15"/>
    <p:sldId id="266" r:id="rId16"/>
    <p:sldId id="277" r:id="rId17"/>
    <p:sldId id="278" r:id="rId18"/>
    <p:sldId id="260" r:id="rId19"/>
    <p:sldId id="279" r:id="rId20"/>
    <p:sldId id="280" r:id="rId21"/>
    <p:sldId id="259" r:id="rId22"/>
    <p:sldId id="281" r:id="rId23"/>
    <p:sldId id="282" r:id="rId24"/>
    <p:sldId id="288" r:id="rId25"/>
    <p:sldId id="283" r:id="rId26"/>
    <p:sldId id="262" r:id="rId27"/>
    <p:sldId id="268" r:id="rId28"/>
    <p:sldId id="287" r:id="rId29"/>
    <p:sldId id="289" r:id="rId30"/>
    <p:sldId id="284" r:id="rId31"/>
    <p:sldId id="290" r:id="rId32"/>
    <p:sldId id="291" r:id="rId33"/>
    <p:sldId id="299" r:id="rId34"/>
    <p:sldId id="292" r:id="rId35"/>
    <p:sldId id="304" r:id="rId36"/>
    <p:sldId id="305" r:id="rId37"/>
    <p:sldId id="306" r:id="rId38"/>
    <p:sldId id="293" r:id="rId39"/>
    <p:sldId id="294" r:id="rId40"/>
    <p:sldId id="300" r:id="rId41"/>
    <p:sldId id="295" r:id="rId42"/>
    <p:sldId id="307" r:id="rId43"/>
    <p:sldId id="310" r:id="rId44"/>
    <p:sldId id="311" r:id="rId45"/>
    <p:sldId id="302" r:id="rId46"/>
    <p:sldId id="296" r:id="rId47"/>
    <p:sldId id="297" r:id="rId48"/>
    <p:sldId id="308" r:id="rId49"/>
    <p:sldId id="298" r:id="rId50"/>
    <p:sldId id="315" r:id="rId51"/>
    <p:sldId id="309" r:id="rId52"/>
    <p:sldId id="312" r:id="rId53"/>
    <p:sldId id="313" r:id="rId54"/>
    <p:sldId id="314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7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printerSettings" Target="printerSettings/printerSettings1.bin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CF017-9FE7-0143-9D77-7C32F06E1FD6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A362FFC6-863F-644C-BDA6-08F9D445F784}">
      <dgm:prSet phldrT="[Text]"/>
      <dgm:spPr/>
      <dgm:t>
        <a:bodyPr/>
        <a:lstStyle/>
        <a:p>
          <a:r>
            <a:rPr lang="en-US" dirty="0" err="1" smtClean="0"/>
            <a:t>Trânsito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Julgado</a:t>
          </a:r>
          <a:endParaRPr lang="en-US" dirty="0"/>
        </a:p>
      </dgm:t>
    </dgm:pt>
    <dgm:pt modelId="{56B00375-4DC4-1E40-8815-B60837A622DB}" type="parTrans" cxnId="{93177C4A-20F8-1C4E-A0EC-AC03C8A66781}">
      <dgm:prSet/>
      <dgm:spPr/>
      <dgm:t>
        <a:bodyPr/>
        <a:lstStyle/>
        <a:p>
          <a:endParaRPr lang="en-US"/>
        </a:p>
      </dgm:t>
    </dgm:pt>
    <dgm:pt modelId="{1E6ABA81-90E2-3446-923A-4EDB7DAA3773}" type="sibTrans" cxnId="{93177C4A-20F8-1C4E-A0EC-AC03C8A66781}">
      <dgm:prSet/>
      <dgm:spPr/>
      <dgm:t>
        <a:bodyPr/>
        <a:lstStyle/>
        <a:p>
          <a:endParaRPr lang="en-US"/>
        </a:p>
      </dgm:t>
    </dgm:pt>
    <dgm:pt modelId="{1D14BABD-13E1-6E49-BBC4-1D7C2427AD04}">
      <dgm:prSet phldrT="[Text]"/>
      <dgm:spPr/>
      <dgm:t>
        <a:bodyPr/>
        <a:lstStyle/>
        <a:p>
          <a:r>
            <a:rPr lang="en-US" dirty="0" err="1" smtClean="0"/>
            <a:t>Coisa</a:t>
          </a:r>
          <a:r>
            <a:rPr lang="en-US" dirty="0" smtClean="0"/>
            <a:t> </a:t>
          </a:r>
          <a:r>
            <a:rPr lang="en-US" dirty="0" err="1" smtClean="0"/>
            <a:t>Julgada</a:t>
          </a:r>
          <a:r>
            <a:rPr lang="en-US" dirty="0" smtClean="0"/>
            <a:t> Formal</a:t>
          </a:r>
          <a:endParaRPr lang="en-US" dirty="0"/>
        </a:p>
      </dgm:t>
    </dgm:pt>
    <dgm:pt modelId="{F902F005-E223-8A43-97B6-43638CFE5493}" type="parTrans" cxnId="{0ACBB948-128C-8C43-A4A4-22CD9A860420}">
      <dgm:prSet/>
      <dgm:spPr/>
      <dgm:t>
        <a:bodyPr/>
        <a:lstStyle/>
        <a:p>
          <a:endParaRPr lang="en-US"/>
        </a:p>
      </dgm:t>
    </dgm:pt>
    <dgm:pt modelId="{00ABEE04-A898-564D-A0A3-3D6CB95AA649}" type="sibTrans" cxnId="{0ACBB948-128C-8C43-A4A4-22CD9A860420}">
      <dgm:prSet/>
      <dgm:spPr/>
      <dgm:t>
        <a:bodyPr/>
        <a:lstStyle/>
        <a:p>
          <a:endParaRPr lang="en-US"/>
        </a:p>
      </dgm:t>
    </dgm:pt>
    <dgm:pt modelId="{7C3FE0B9-CD67-5E49-8A2F-A6817E79FCD5}">
      <dgm:prSet phldrT="[Text]"/>
      <dgm:spPr/>
      <dgm:t>
        <a:bodyPr/>
        <a:lstStyle/>
        <a:p>
          <a:r>
            <a:rPr lang="en-US" dirty="0" err="1" smtClean="0"/>
            <a:t>Coisa</a:t>
          </a:r>
          <a:r>
            <a:rPr lang="en-US" dirty="0" smtClean="0"/>
            <a:t> </a:t>
          </a:r>
          <a:r>
            <a:rPr lang="en-US" dirty="0" err="1" smtClean="0"/>
            <a:t>Julgada</a:t>
          </a:r>
          <a:r>
            <a:rPr lang="en-US" dirty="0" smtClean="0"/>
            <a:t> Material</a:t>
          </a:r>
          <a:endParaRPr lang="en-US" dirty="0"/>
        </a:p>
      </dgm:t>
    </dgm:pt>
    <dgm:pt modelId="{6DAEF7DD-5E58-7F43-900F-2710E470D2DD}" type="parTrans" cxnId="{D9F9CE51-64BF-694C-95C6-75A1470069A4}">
      <dgm:prSet/>
      <dgm:spPr/>
      <dgm:t>
        <a:bodyPr/>
        <a:lstStyle/>
        <a:p>
          <a:endParaRPr lang="en-US"/>
        </a:p>
      </dgm:t>
    </dgm:pt>
    <dgm:pt modelId="{C90D542F-59E4-9D4B-A53D-03DA98B01D3B}" type="sibTrans" cxnId="{D9F9CE51-64BF-694C-95C6-75A1470069A4}">
      <dgm:prSet/>
      <dgm:spPr/>
      <dgm:t>
        <a:bodyPr/>
        <a:lstStyle/>
        <a:p>
          <a:endParaRPr lang="en-US"/>
        </a:p>
      </dgm:t>
    </dgm:pt>
    <dgm:pt modelId="{74827E6B-BE79-844E-990E-B8632309B2F0}" type="pres">
      <dgm:prSet presAssocID="{292CF017-9FE7-0143-9D77-7C32F06E1FD6}" presName="linearFlow" presStyleCnt="0">
        <dgm:presLayoutVars>
          <dgm:dir/>
          <dgm:resizeHandles val="exact"/>
        </dgm:presLayoutVars>
      </dgm:prSet>
      <dgm:spPr/>
    </dgm:pt>
    <dgm:pt modelId="{02A196BC-F74C-DD46-8083-F47AE0E2DFC6}" type="pres">
      <dgm:prSet presAssocID="{A362FFC6-863F-644C-BDA6-08F9D445F784}" presName="composite" presStyleCnt="0"/>
      <dgm:spPr/>
    </dgm:pt>
    <dgm:pt modelId="{4906CF99-EF60-5543-A79E-D6D4B02466A7}" type="pres">
      <dgm:prSet presAssocID="{A362FFC6-863F-644C-BDA6-08F9D445F784}" presName="imgShp" presStyleLbl="fgImgPlace1" presStyleIdx="0" presStyleCnt="3"/>
      <dgm:spPr/>
    </dgm:pt>
    <dgm:pt modelId="{2DB1CD03-31DB-E14A-A604-C8D1C925E946}" type="pres">
      <dgm:prSet presAssocID="{A362FFC6-863F-644C-BDA6-08F9D445F784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7C698D-3B74-9E41-A140-91C23948438B}" type="pres">
      <dgm:prSet presAssocID="{1E6ABA81-90E2-3446-923A-4EDB7DAA3773}" presName="spacing" presStyleCnt="0"/>
      <dgm:spPr/>
    </dgm:pt>
    <dgm:pt modelId="{F794466D-253E-034B-9058-FF5B792D3213}" type="pres">
      <dgm:prSet presAssocID="{1D14BABD-13E1-6E49-BBC4-1D7C2427AD04}" presName="composite" presStyleCnt="0"/>
      <dgm:spPr/>
    </dgm:pt>
    <dgm:pt modelId="{D5456821-6B0C-D349-AFE6-C92AC1303BE9}" type="pres">
      <dgm:prSet presAssocID="{1D14BABD-13E1-6E49-BBC4-1D7C2427AD04}" presName="imgShp" presStyleLbl="fgImgPlace1" presStyleIdx="1" presStyleCnt="3"/>
      <dgm:spPr/>
    </dgm:pt>
    <dgm:pt modelId="{B3D8F3DC-3A57-C441-ADB3-24E87126599B}" type="pres">
      <dgm:prSet presAssocID="{1D14BABD-13E1-6E49-BBC4-1D7C2427AD04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6E1F61-B628-A94B-9652-15134D4BDC08}" type="pres">
      <dgm:prSet presAssocID="{00ABEE04-A898-564D-A0A3-3D6CB95AA649}" presName="spacing" presStyleCnt="0"/>
      <dgm:spPr/>
    </dgm:pt>
    <dgm:pt modelId="{4CB5B22A-B05E-7242-BB0E-457A7EB008FD}" type="pres">
      <dgm:prSet presAssocID="{7C3FE0B9-CD67-5E49-8A2F-A6817E79FCD5}" presName="composite" presStyleCnt="0"/>
      <dgm:spPr/>
    </dgm:pt>
    <dgm:pt modelId="{85D157CA-F3FB-8F4F-882E-AC154A266402}" type="pres">
      <dgm:prSet presAssocID="{7C3FE0B9-CD67-5E49-8A2F-A6817E79FCD5}" presName="imgShp" presStyleLbl="fgImgPlace1" presStyleIdx="2" presStyleCnt="3"/>
      <dgm:spPr/>
    </dgm:pt>
    <dgm:pt modelId="{FEFB3E00-8CE0-8446-854F-20D87A6DE689}" type="pres">
      <dgm:prSet presAssocID="{7C3FE0B9-CD67-5E49-8A2F-A6817E79FCD5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A1B0F0-499D-4341-BF3B-01DD8D13688B}" type="presOf" srcId="{7C3FE0B9-CD67-5E49-8A2F-A6817E79FCD5}" destId="{FEFB3E00-8CE0-8446-854F-20D87A6DE689}" srcOrd="0" destOrd="0" presId="urn:microsoft.com/office/officeart/2005/8/layout/vList3"/>
    <dgm:cxn modelId="{4038D172-4774-514B-96E0-3A56B2090C9D}" type="presOf" srcId="{1D14BABD-13E1-6E49-BBC4-1D7C2427AD04}" destId="{B3D8F3DC-3A57-C441-ADB3-24E87126599B}" srcOrd="0" destOrd="0" presId="urn:microsoft.com/office/officeart/2005/8/layout/vList3"/>
    <dgm:cxn modelId="{93177C4A-20F8-1C4E-A0EC-AC03C8A66781}" srcId="{292CF017-9FE7-0143-9D77-7C32F06E1FD6}" destId="{A362FFC6-863F-644C-BDA6-08F9D445F784}" srcOrd="0" destOrd="0" parTransId="{56B00375-4DC4-1E40-8815-B60837A622DB}" sibTransId="{1E6ABA81-90E2-3446-923A-4EDB7DAA3773}"/>
    <dgm:cxn modelId="{0ACBB948-128C-8C43-A4A4-22CD9A860420}" srcId="{292CF017-9FE7-0143-9D77-7C32F06E1FD6}" destId="{1D14BABD-13E1-6E49-BBC4-1D7C2427AD04}" srcOrd="1" destOrd="0" parTransId="{F902F005-E223-8A43-97B6-43638CFE5493}" sibTransId="{00ABEE04-A898-564D-A0A3-3D6CB95AA649}"/>
    <dgm:cxn modelId="{D9F9CE51-64BF-694C-95C6-75A1470069A4}" srcId="{292CF017-9FE7-0143-9D77-7C32F06E1FD6}" destId="{7C3FE0B9-CD67-5E49-8A2F-A6817E79FCD5}" srcOrd="2" destOrd="0" parTransId="{6DAEF7DD-5E58-7F43-900F-2710E470D2DD}" sibTransId="{C90D542F-59E4-9D4B-A53D-03DA98B01D3B}"/>
    <dgm:cxn modelId="{AC39F7BD-59C8-F64A-AE82-889E64F1A751}" type="presOf" srcId="{A362FFC6-863F-644C-BDA6-08F9D445F784}" destId="{2DB1CD03-31DB-E14A-A604-C8D1C925E946}" srcOrd="0" destOrd="0" presId="urn:microsoft.com/office/officeart/2005/8/layout/vList3"/>
    <dgm:cxn modelId="{1555F36F-B3FA-834E-AAFA-CA87C68D9C07}" type="presOf" srcId="{292CF017-9FE7-0143-9D77-7C32F06E1FD6}" destId="{74827E6B-BE79-844E-990E-B8632309B2F0}" srcOrd="0" destOrd="0" presId="urn:microsoft.com/office/officeart/2005/8/layout/vList3"/>
    <dgm:cxn modelId="{F4767D42-4E4A-4B44-8BB1-20351D9102B3}" type="presParOf" srcId="{74827E6B-BE79-844E-990E-B8632309B2F0}" destId="{02A196BC-F74C-DD46-8083-F47AE0E2DFC6}" srcOrd="0" destOrd="0" presId="urn:microsoft.com/office/officeart/2005/8/layout/vList3"/>
    <dgm:cxn modelId="{272A486B-3039-0A44-A7E9-C6DBF57970D3}" type="presParOf" srcId="{02A196BC-F74C-DD46-8083-F47AE0E2DFC6}" destId="{4906CF99-EF60-5543-A79E-D6D4B02466A7}" srcOrd="0" destOrd="0" presId="urn:microsoft.com/office/officeart/2005/8/layout/vList3"/>
    <dgm:cxn modelId="{5A527A79-90EA-D848-9A9E-4C2235EF5B14}" type="presParOf" srcId="{02A196BC-F74C-DD46-8083-F47AE0E2DFC6}" destId="{2DB1CD03-31DB-E14A-A604-C8D1C925E946}" srcOrd="1" destOrd="0" presId="urn:microsoft.com/office/officeart/2005/8/layout/vList3"/>
    <dgm:cxn modelId="{B2369B39-28E5-3041-9A65-EFD69CA711E7}" type="presParOf" srcId="{74827E6B-BE79-844E-990E-B8632309B2F0}" destId="{2D7C698D-3B74-9E41-A140-91C23948438B}" srcOrd="1" destOrd="0" presId="urn:microsoft.com/office/officeart/2005/8/layout/vList3"/>
    <dgm:cxn modelId="{C1F8E6BC-E07A-E14A-9E45-A390A6DAF67A}" type="presParOf" srcId="{74827E6B-BE79-844E-990E-B8632309B2F0}" destId="{F794466D-253E-034B-9058-FF5B792D3213}" srcOrd="2" destOrd="0" presId="urn:microsoft.com/office/officeart/2005/8/layout/vList3"/>
    <dgm:cxn modelId="{253B19BE-EB50-AC44-97AF-CA77308A2757}" type="presParOf" srcId="{F794466D-253E-034B-9058-FF5B792D3213}" destId="{D5456821-6B0C-D349-AFE6-C92AC1303BE9}" srcOrd="0" destOrd="0" presId="urn:microsoft.com/office/officeart/2005/8/layout/vList3"/>
    <dgm:cxn modelId="{9CF32A5F-47E5-0D45-A913-C453D6E0CE04}" type="presParOf" srcId="{F794466D-253E-034B-9058-FF5B792D3213}" destId="{B3D8F3DC-3A57-C441-ADB3-24E87126599B}" srcOrd="1" destOrd="0" presId="urn:microsoft.com/office/officeart/2005/8/layout/vList3"/>
    <dgm:cxn modelId="{0ED72AAA-0E77-264F-90BA-556212BE93BA}" type="presParOf" srcId="{74827E6B-BE79-844E-990E-B8632309B2F0}" destId="{226E1F61-B628-A94B-9652-15134D4BDC08}" srcOrd="3" destOrd="0" presId="urn:microsoft.com/office/officeart/2005/8/layout/vList3"/>
    <dgm:cxn modelId="{9749E28B-4B5A-6545-9C0B-7B6419326A31}" type="presParOf" srcId="{74827E6B-BE79-844E-990E-B8632309B2F0}" destId="{4CB5B22A-B05E-7242-BB0E-457A7EB008FD}" srcOrd="4" destOrd="0" presId="urn:microsoft.com/office/officeart/2005/8/layout/vList3"/>
    <dgm:cxn modelId="{38DCA353-B28E-284A-A992-D713948DF65C}" type="presParOf" srcId="{4CB5B22A-B05E-7242-BB0E-457A7EB008FD}" destId="{85D157CA-F3FB-8F4F-882E-AC154A266402}" srcOrd="0" destOrd="0" presId="urn:microsoft.com/office/officeart/2005/8/layout/vList3"/>
    <dgm:cxn modelId="{902C570A-6E32-2245-A23B-E1A121683ABD}" type="presParOf" srcId="{4CB5B22A-B05E-7242-BB0E-457A7EB008FD}" destId="{FEFB3E00-8CE0-8446-854F-20D87A6DE68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BCA66B-0BFF-7244-BC00-64A8F94C6374}" type="doc">
      <dgm:prSet loTypeId="urn:microsoft.com/office/officeart/2005/8/layout/radial4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15EEE1F-059D-4142-A009-0C34D574222C}">
      <dgm:prSet phldrT="[Text]"/>
      <dgm:spPr/>
      <dgm:t>
        <a:bodyPr/>
        <a:lstStyle/>
        <a:p>
          <a:r>
            <a:rPr lang="en-US" dirty="0" err="1" smtClean="0"/>
            <a:t>Revis</a:t>
          </a:r>
          <a:r>
            <a:rPr lang="en-US" dirty="0" err="1" smtClean="0"/>
            <a:t>ão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Anulação</a:t>
          </a:r>
          <a:r>
            <a:rPr lang="en-US" dirty="0" smtClean="0"/>
            <a:t> </a:t>
          </a:r>
          <a:endParaRPr lang="en-US" dirty="0"/>
        </a:p>
      </dgm:t>
    </dgm:pt>
    <dgm:pt modelId="{0B5E27E2-8863-F745-AEF6-AED1E4BCB7C8}" type="parTrans" cxnId="{5A379CD6-0197-9F4A-B28C-515702C8DF94}">
      <dgm:prSet/>
      <dgm:spPr/>
      <dgm:t>
        <a:bodyPr/>
        <a:lstStyle/>
        <a:p>
          <a:endParaRPr lang="en-US"/>
        </a:p>
      </dgm:t>
    </dgm:pt>
    <dgm:pt modelId="{5CE843A5-3785-6741-B98B-394BA728103D}" type="sibTrans" cxnId="{5A379CD6-0197-9F4A-B28C-515702C8DF94}">
      <dgm:prSet/>
      <dgm:spPr/>
      <dgm:t>
        <a:bodyPr/>
        <a:lstStyle/>
        <a:p>
          <a:endParaRPr lang="en-US"/>
        </a:p>
      </dgm:t>
    </dgm:pt>
    <dgm:pt modelId="{BC46A7F6-2783-7F41-9A77-4B2F36DD2C07}">
      <dgm:prSet phldrT="[Text]"/>
      <dgm:spPr/>
      <dgm:t>
        <a:bodyPr/>
        <a:lstStyle/>
        <a:p>
          <a:r>
            <a:rPr lang="en-US" dirty="0" err="1" smtClean="0"/>
            <a:t>A</a:t>
          </a:r>
          <a:r>
            <a:rPr lang="en-US" dirty="0" err="1" smtClean="0"/>
            <a:t>ções</a:t>
          </a:r>
          <a:r>
            <a:rPr lang="en-US" dirty="0" smtClean="0"/>
            <a:t> </a:t>
          </a:r>
          <a:r>
            <a:rPr lang="en-US" dirty="0" err="1" smtClean="0"/>
            <a:t>Autônomas</a:t>
          </a:r>
          <a:endParaRPr lang="en-US" dirty="0"/>
        </a:p>
      </dgm:t>
    </dgm:pt>
    <dgm:pt modelId="{B6A759FA-FBE3-9D49-AB58-FD518804FE77}" type="parTrans" cxnId="{737495AC-544C-9C4B-8AA3-8D15768C905F}">
      <dgm:prSet/>
      <dgm:spPr/>
      <dgm:t>
        <a:bodyPr/>
        <a:lstStyle/>
        <a:p>
          <a:endParaRPr lang="en-US"/>
        </a:p>
      </dgm:t>
    </dgm:pt>
    <dgm:pt modelId="{91CF67B2-A3C6-7349-B95B-535E5354E28D}" type="sibTrans" cxnId="{737495AC-544C-9C4B-8AA3-8D15768C905F}">
      <dgm:prSet/>
      <dgm:spPr/>
      <dgm:t>
        <a:bodyPr/>
        <a:lstStyle/>
        <a:p>
          <a:endParaRPr lang="en-US"/>
        </a:p>
      </dgm:t>
    </dgm:pt>
    <dgm:pt modelId="{6EE979B5-10B9-F54A-B7AA-2FC8663A0DAB}">
      <dgm:prSet phldrT="[Text]"/>
      <dgm:spPr/>
      <dgm:t>
        <a:bodyPr/>
        <a:lstStyle/>
        <a:p>
          <a:r>
            <a:rPr lang="en-US" dirty="0" err="1" smtClean="0"/>
            <a:t>Recursos</a:t>
          </a:r>
          <a:endParaRPr lang="en-US" dirty="0"/>
        </a:p>
      </dgm:t>
    </dgm:pt>
    <dgm:pt modelId="{7D8E6EF8-6EAE-6047-9509-9F5214DF5B25}" type="parTrans" cxnId="{126D628A-69AC-8D4E-AB66-F0E2FD400A46}">
      <dgm:prSet/>
      <dgm:spPr/>
      <dgm:t>
        <a:bodyPr/>
        <a:lstStyle/>
        <a:p>
          <a:endParaRPr lang="en-US"/>
        </a:p>
      </dgm:t>
    </dgm:pt>
    <dgm:pt modelId="{72E687B0-5D89-0F41-B933-447014D5C967}" type="sibTrans" cxnId="{126D628A-69AC-8D4E-AB66-F0E2FD400A46}">
      <dgm:prSet/>
      <dgm:spPr/>
      <dgm:t>
        <a:bodyPr/>
        <a:lstStyle/>
        <a:p>
          <a:endParaRPr lang="en-US"/>
        </a:p>
      </dgm:t>
    </dgm:pt>
    <dgm:pt modelId="{081307BE-3ABE-A94C-8FAE-11D3D914AB64}">
      <dgm:prSet phldrT="[Text]"/>
      <dgm:spPr/>
      <dgm:t>
        <a:bodyPr/>
        <a:lstStyle/>
        <a:p>
          <a:r>
            <a:rPr lang="en-US" dirty="0" err="1" smtClean="0"/>
            <a:t>Suced</a:t>
          </a:r>
          <a:r>
            <a:rPr lang="en-US" dirty="0" err="1" smtClean="0"/>
            <a:t>âneos</a:t>
          </a:r>
          <a:r>
            <a:rPr lang="en-US" dirty="0" smtClean="0"/>
            <a:t> </a:t>
          </a:r>
          <a:r>
            <a:rPr lang="en-US" dirty="0" err="1" smtClean="0"/>
            <a:t>Recursais</a:t>
          </a:r>
          <a:endParaRPr lang="en-US" dirty="0"/>
        </a:p>
      </dgm:t>
    </dgm:pt>
    <dgm:pt modelId="{D2E4BE86-70D0-0F48-80D2-560F99A741CE}" type="parTrans" cxnId="{D0363EC8-C3B8-A549-9773-78F064BB7E61}">
      <dgm:prSet/>
      <dgm:spPr/>
      <dgm:t>
        <a:bodyPr/>
        <a:lstStyle/>
        <a:p>
          <a:endParaRPr lang="en-US"/>
        </a:p>
      </dgm:t>
    </dgm:pt>
    <dgm:pt modelId="{154A5AB5-2D67-B240-BAA9-71669FACC41D}" type="sibTrans" cxnId="{D0363EC8-C3B8-A549-9773-78F064BB7E61}">
      <dgm:prSet/>
      <dgm:spPr/>
      <dgm:t>
        <a:bodyPr/>
        <a:lstStyle/>
        <a:p>
          <a:endParaRPr lang="en-US"/>
        </a:p>
      </dgm:t>
    </dgm:pt>
    <dgm:pt modelId="{C739B9DC-0459-9543-8A35-363BB039436B}" type="pres">
      <dgm:prSet presAssocID="{15BCA66B-0BFF-7244-BC00-64A8F94C6374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0E01FDE-AF8B-EA4D-91AD-13024C6473B7}" type="pres">
      <dgm:prSet presAssocID="{815EEE1F-059D-4142-A009-0C34D574222C}" presName="centerShape" presStyleLbl="node0" presStyleIdx="0" presStyleCnt="1"/>
      <dgm:spPr/>
      <dgm:t>
        <a:bodyPr/>
        <a:lstStyle/>
        <a:p>
          <a:endParaRPr lang="en-US"/>
        </a:p>
      </dgm:t>
    </dgm:pt>
    <dgm:pt modelId="{EF3F2B2F-4F29-274B-853F-72F402629A4C}" type="pres">
      <dgm:prSet presAssocID="{B6A759FA-FBE3-9D49-AB58-FD518804FE77}" presName="parTrans" presStyleLbl="bgSibTrans2D1" presStyleIdx="0" presStyleCnt="3"/>
      <dgm:spPr/>
    </dgm:pt>
    <dgm:pt modelId="{C8CC65AA-F57C-BE47-9BDA-8C2D6587DD20}" type="pres">
      <dgm:prSet presAssocID="{BC46A7F6-2783-7F41-9A77-4B2F36DD2C07}" presName="node" presStyleLbl="node1" presStyleIdx="0" presStyleCnt="3">
        <dgm:presLayoutVars>
          <dgm:bulletEnabled val="1"/>
        </dgm:presLayoutVars>
      </dgm:prSet>
      <dgm:spPr/>
    </dgm:pt>
    <dgm:pt modelId="{87C6D553-0CB1-5C4B-BD51-9A6B801D38DF}" type="pres">
      <dgm:prSet presAssocID="{7D8E6EF8-6EAE-6047-9509-9F5214DF5B25}" presName="parTrans" presStyleLbl="bgSibTrans2D1" presStyleIdx="1" presStyleCnt="3"/>
      <dgm:spPr/>
    </dgm:pt>
    <dgm:pt modelId="{4D98B2D1-0B34-BC4B-A3FC-94E0CC0BA545}" type="pres">
      <dgm:prSet presAssocID="{6EE979B5-10B9-F54A-B7AA-2FC8663A0DAB}" presName="node" presStyleLbl="node1" presStyleIdx="1" presStyleCnt="3">
        <dgm:presLayoutVars>
          <dgm:bulletEnabled val="1"/>
        </dgm:presLayoutVars>
      </dgm:prSet>
      <dgm:spPr/>
    </dgm:pt>
    <dgm:pt modelId="{650E300E-7DB9-C245-B454-FCA2F7217C0C}" type="pres">
      <dgm:prSet presAssocID="{D2E4BE86-70D0-0F48-80D2-560F99A741CE}" presName="parTrans" presStyleLbl="bgSibTrans2D1" presStyleIdx="2" presStyleCnt="3"/>
      <dgm:spPr/>
    </dgm:pt>
    <dgm:pt modelId="{3D91BB83-DA84-974F-B0C9-3B8C51ACBF8A}" type="pres">
      <dgm:prSet presAssocID="{081307BE-3ABE-A94C-8FAE-11D3D914AB64}" presName="node" presStyleLbl="node1" presStyleIdx="2" presStyleCnt="3">
        <dgm:presLayoutVars>
          <dgm:bulletEnabled val="1"/>
        </dgm:presLayoutVars>
      </dgm:prSet>
      <dgm:spPr/>
    </dgm:pt>
  </dgm:ptLst>
  <dgm:cxnLst>
    <dgm:cxn modelId="{9892EE4C-DF8D-9544-B83A-90715C47424C}" type="presOf" srcId="{6EE979B5-10B9-F54A-B7AA-2FC8663A0DAB}" destId="{4D98B2D1-0B34-BC4B-A3FC-94E0CC0BA545}" srcOrd="0" destOrd="0" presId="urn:microsoft.com/office/officeart/2005/8/layout/radial4"/>
    <dgm:cxn modelId="{7F72185F-3245-0146-8F2D-7281450A861C}" type="presOf" srcId="{B6A759FA-FBE3-9D49-AB58-FD518804FE77}" destId="{EF3F2B2F-4F29-274B-853F-72F402629A4C}" srcOrd="0" destOrd="0" presId="urn:microsoft.com/office/officeart/2005/8/layout/radial4"/>
    <dgm:cxn modelId="{D0363EC8-C3B8-A549-9773-78F064BB7E61}" srcId="{815EEE1F-059D-4142-A009-0C34D574222C}" destId="{081307BE-3ABE-A94C-8FAE-11D3D914AB64}" srcOrd="2" destOrd="0" parTransId="{D2E4BE86-70D0-0F48-80D2-560F99A741CE}" sibTransId="{154A5AB5-2D67-B240-BAA9-71669FACC41D}"/>
    <dgm:cxn modelId="{5A379CD6-0197-9F4A-B28C-515702C8DF94}" srcId="{15BCA66B-0BFF-7244-BC00-64A8F94C6374}" destId="{815EEE1F-059D-4142-A009-0C34D574222C}" srcOrd="0" destOrd="0" parTransId="{0B5E27E2-8863-F745-AEF6-AED1E4BCB7C8}" sibTransId="{5CE843A5-3785-6741-B98B-394BA728103D}"/>
    <dgm:cxn modelId="{FC268BAD-B5CE-FB46-BF04-A9CC9A065018}" type="presOf" srcId="{15BCA66B-0BFF-7244-BC00-64A8F94C6374}" destId="{C739B9DC-0459-9543-8A35-363BB039436B}" srcOrd="0" destOrd="0" presId="urn:microsoft.com/office/officeart/2005/8/layout/radial4"/>
    <dgm:cxn modelId="{53AF4D81-BD9D-F147-A116-8EA92FFAD6BE}" type="presOf" srcId="{D2E4BE86-70D0-0F48-80D2-560F99A741CE}" destId="{650E300E-7DB9-C245-B454-FCA2F7217C0C}" srcOrd="0" destOrd="0" presId="urn:microsoft.com/office/officeart/2005/8/layout/radial4"/>
    <dgm:cxn modelId="{40ED5181-698B-5C4E-BF40-7A24756F939A}" type="presOf" srcId="{7D8E6EF8-6EAE-6047-9509-9F5214DF5B25}" destId="{87C6D553-0CB1-5C4B-BD51-9A6B801D38DF}" srcOrd="0" destOrd="0" presId="urn:microsoft.com/office/officeart/2005/8/layout/radial4"/>
    <dgm:cxn modelId="{126D628A-69AC-8D4E-AB66-F0E2FD400A46}" srcId="{815EEE1F-059D-4142-A009-0C34D574222C}" destId="{6EE979B5-10B9-F54A-B7AA-2FC8663A0DAB}" srcOrd="1" destOrd="0" parTransId="{7D8E6EF8-6EAE-6047-9509-9F5214DF5B25}" sibTransId="{72E687B0-5D89-0F41-B933-447014D5C967}"/>
    <dgm:cxn modelId="{737495AC-544C-9C4B-8AA3-8D15768C905F}" srcId="{815EEE1F-059D-4142-A009-0C34D574222C}" destId="{BC46A7F6-2783-7F41-9A77-4B2F36DD2C07}" srcOrd="0" destOrd="0" parTransId="{B6A759FA-FBE3-9D49-AB58-FD518804FE77}" sibTransId="{91CF67B2-A3C6-7349-B95B-535E5354E28D}"/>
    <dgm:cxn modelId="{57EA1A85-92A5-A749-A910-F48E808719F6}" type="presOf" srcId="{BC46A7F6-2783-7F41-9A77-4B2F36DD2C07}" destId="{C8CC65AA-F57C-BE47-9BDA-8C2D6587DD20}" srcOrd="0" destOrd="0" presId="urn:microsoft.com/office/officeart/2005/8/layout/radial4"/>
    <dgm:cxn modelId="{0EDDC97F-9C29-7042-B8A7-E7D193B0A4E0}" type="presOf" srcId="{815EEE1F-059D-4142-A009-0C34D574222C}" destId="{60E01FDE-AF8B-EA4D-91AD-13024C6473B7}" srcOrd="0" destOrd="0" presId="urn:microsoft.com/office/officeart/2005/8/layout/radial4"/>
    <dgm:cxn modelId="{FF09D938-9093-E246-911B-411BE73904B5}" type="presOf" srcId="{081307BE-3ABE-A94C-8FAE-11D3D914AB64}" destId="{3D91BB83-DA84-974F-B0C9-3B8C51ACBF8A}" srcOrd="0" destOrd="0" presId="urn:microsoft.com/office/officeart/2005/8/layout/radial4"/>
    <dgm:cxn modelId="{33918AF0-F7D4-4741-96D0-2D769D336B87}" type="presParOf" srcId="{C739B9DC-0459-9543-8A35-363BB039436B}" destId="{60E01FDE-AF8B-EA4D-91AD-13024C6473B7}" srcOrd="0" destOrd="0" presId="urn:microsoft.com/office/officeart/2005/8/layout/radial4"/>
    <dgm:cxn modelId="{D602B1C5-F2FF-F749-9283-FC79EA892492}" type="presParOf" srcId="{C739B9DC-0459-9543-8A35-363BB039436B}" destId="{EF3F2B2F-4F29-274B-853F-72F402629A4C}" srcOrd="1" destOrd="0" presId="urn:microsoft.com/office/officeart/2005/8/layout/radial4"/>
    <dgm:cxn modelId="{87DDFD26-CD94-A647-A935-F55853BEF251}" type="presParOf" srcId="{C739B9DC-0459-9543-8A35-363BB039436B}" destId="{C8CC65AA-F57C-BE47-9BDA-8C2D6587DD20}" srcOrd="2" destOrd="0" presId="urn:microsoft.com/office/officeart/2005/8/layout/radial4"/>
    <dgm:cxn modelId="{04010F9F-DE73-154E-94A6-92BA83D9464A}" type="presParOf" srcId="{C739B9DC-0459-9543-8A35-363BB039436B}" destId="{87C6D553-0CB1-5C4B-BD51-9A6B801D38DF}" srcOrd="3" destOrd="0" presId="urn:microsoft.com/office/officeart/2005/8/layout/radial4"/>
    <dgm:cxn modelId="{6DC130F0-C6DE-3B4F-B934-017ED0F7FEA0}" type="presParOf" srcId="{C739B9DC-0459-9543-8A35-363BB039436B}" destId="{4D98B2D1-0B34-BC4B-A3FC-94E0CC0BA545}" srcOrd="4" destOrd="0" presId="urn:microsoft.com/office/officeart/2005/8/layout/radial4"/>
    <dgm:cxn modelId="{278F9770-14D9-D34E-86E5-A0110E3D058F}" type="presParOf" srcId="{C739B9DC-0459-9543-8A35-363BB039436B}" destId="{650E300E-7DB9-C245-B454-FCA2F7217C0C}" srcOrd="5" destOrd="0" presId="urn:microsoft.com/office/officeart/2005/8/layout/radial4"/>
    <dgm:cxn modelId="{EFCBB0CA-12E9-B94E-BB2C-4D60ACF87AB4}" type="presParOf" srcId="{C739B9DC-0459-9543-8A35-363BB039436B}" destId="{3D91BB83-DA84-974F-B0C9-3B8C51ACBF8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7F3245-48FE-A64A-95B3-90CDC3DB4607}" type="doc">
      <dgm:prSet loTypeId="urn:microsoft.com/office/officeart/2005/8/layout/equation2" loCatId="" qsTypeId="urn:microsoft.com/office/officeart/2005/8/quickstyle/simple4" qsCatId="simple" csTypeId="urn:microsoft.com/office/officeart/2005/8/colors/accent0_3" csCatId="mainScheme" phldr="1"/>
      <dgm:spPr/>
    </dgm:pt>
    <dgm:pt modelId="{67054365-4CFC-9A4B-842A-E48C17B0B117}">
      <dgm:prSet phldrT="[Text]"/>
      <dgm:spPr/>
      <dgm:t>
        <a:bodyPr/>
        <a:lstStyle/>
        <a:p>
          <a:r>
            <a:rPr lang="en-US" b="1" dirty="0" err="1" smtClean="0"/>
            <a:t>Rescisão</a:t>
          </a:r>
          <a:endParaRPr lang="en-US" b="1" dirty="0"/>
        </a:p>
      </dgm:t>
    </dgm:pt>
    <dgm:pt modelId="{12BBC1DF-B6AE-D740-A2C2-2C09F786EACC}" type="parTrans" cxnId="{4D533900-0327-EB49-A4CB-9EA52522B4F6}">
      <dgm:prSet/>
      <dgm:spPr/>
      <dgm:t>
        <a:bodyPr/>
        <a:lstStyle/>
        <a:p>
          <a:endParaRPr lang="en-US" b="1"/>
        </a:p>
      </dgm:t>
    </dgm:pt>
    <dgm:pt modelId="{1925E6BF-709C-8442-BA7E-EEC47F8D3E3B}" type="sibTrans" cxnId="{4D533900-0327-EB49-A4CB-9EA52522B4F6}">
      <dgm:prSet/>
      <dgm:spPr/>
      <dgm:t>
        <a:bodyPr/>
        <a:lstStyle/>
        <a:p>
          <a:endParaRPr lang="en-US" b="1"/>
        </a:p>
      </dgm:t>
    </dgm:pt>
    <dgm:pt modelId="{0EC9A918-A7E4-2E42-9803-D32F98FD6130}">
      <dgm:prSet phldrT="[Text]"/>
      <dgm:spPr/>
      <dgm:t>
        <a:bodyPr/>
        <a:lstStyle/>
        <a:p>
          <a:r>
            <a:rPr lang="en-US" b="1" dirty="0" smtClean="0"/>
            <a:t>Novo </a:t>
          </a:r>
          <a:r>
            <a:rPr lang="en-US" b="1" dirty="0" err="1" smtClean="0"/>
            <a:t>Julgamento</a:t>
          </a:r>
          <a:endParaRPr lang="en-US" b="1" dirty="0"/>
        </a:p>
      </dgm:t>
    </dgm:pt>
    <dgm:pt modelId="{70D023F4-0FF6-3F48-96CF-50F4D0B9FA95}" type="parTrans" cxnId="{FD93DB68-EF1A-F242-9165-4C5545710526}">
      <dgm:prSet/>
      <dgm:spPr/>
      <dgm:t>
        <a:bodyPr/>
        <a:lstStyle/>
        <a:p>
          <a:endParaRPr lang="en-US" b="1"/>
        </a:p>
      </dgm:t>
    </dgm:pt>
    <dgm:pt modelId="{52295C48-B73D-3F49-8138-4510CECEFFEC}" type="sibTrans" cxnId="{FD93DB68-EF1A-F242-9165-4C5545710526}">
      <dgm:prSet/>
      <dgm:spPr/>
      <dgm:t>
        <a:bodyPr/>
        <a:lstStyle/>
        <a:p>
          <a:endParaRPr lang="en-US" b="1"/>
        </a:p>
      </dgm:t>
    </dgm:pt>
    <dgm:pt modelId="{F87396F2-30A5-B94F-B20E-D369B6611C25}">
      <dgm:prSet phldrT="[Text]"/>
      <dgm:spPr/>
      <dgm:t>
        <a:bodyPr/>
        <a:lstStyle/>
        <a:p>
          <a:r>
            <a:rPr lang="en-US" b="1" dirty="0" err="1" smtClean="0"/>
            <a:t>Pedido</a:t>
          </a:r>
          <a:endParaRPr lang="en-US" b="1" dirty="0"/>
        </a:p>
      </dgm:t>
    </dgm:pt>
    <dgm:pt modelId="{E51D599B-4A6B-B346-A339-AD790BBCE570}" type="parTrans" cxnId="{CD2FD031-9F58-5A4C-B597-974D3A3FFE51}">
      <dgm:prSet/>
      <dgm:spPr/>
      <dgm:t>
        <a:bodyPr/>
        <a:lstStyle/>
        <a:p>
          <a:endParaRPr lang="en-US" b="1"/>
        </a:p>
      </dgm:t>
    </dgm:pt>
    <dgm:pt modelId="{BFDBF517-BCED-8045-BC3C-82DA2E3E4AEF}" type="sibTrans" cxnId="{CD2FD031-9F58-5A4C-B597-974D3A3FFE51}">
      <dgm:prSet/>
      <dgm:spPr/>
      <dgm:t>
        <a:bodyPr/>
        <a:lstStyle/>
        <a:p>
          <a:endParaRPr lang="en-US" b="1"/>
        </a:p>
      </dgm:t>
    </dgm:pt>
    <dgm:pt modelId="{FEDCD02B-25DA-244C-9C8D-6F2B53D1767F}" type="pres">
      <dgm:prSet presAssocID="{BA7F3245-48FE-A64A-95B3-90CDC3DB4607}" presName="Name0" presStyleCnt="0">
        <dgm:presLayoutVars>
          <dgm:dir/>
          <dgm:resizeHandles val="exact"/>
        </dgm:presLayoutVars>
      </dgm:prSet>
      <dgm:spPr/>
    </dgm:pt>
    <dgm:pt modelId="{CAAB67DA-570F-3C48-AC5A-8C6EC1790D55}" type="pres">
      <dgm:prSet presAssocID="{BA7F3245-48FE-A64A-95B3-90CDC3DB4607}" presName="vNodes" presStyleCnt="0"/>
      <dgm:spPr/>
    </dgm:pt>
    <dgm:pt modelId="{606D122B-2187-D54D-BBA6-82408EB2F6B0}" type="pres">
      <dgm:prSet presAssocID="{67054365-4CFC-9A4B-842A-E48C17B0B11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0D57B1-45F7-6A4E-A324-05E054052A87}" type="pres">
      <dgm:prSet presAssocID="{1925E6BF-709C-8442-BA7E-EEC47F8D3E3B}" presName="spacerT" presStyleCnt="0"/>
      <dgm:spPr/>
    </dgm:pt>
    <dgm:pt modelId="{F68D5B65-BCF2-C74E-85EA-55774D93CC9E}" type="pres">
      <dgm:prSet presAssocID="{1925E6BF-709C-8442-BA7E-EEC47F8D3E3B}" presName="sibTrans" presStyleLbl="sibTrans2D1" presStyleIdx="0" presStyleCnt="2"/>
      <dgm:spPr/>
      <dgm:t>
        <a:bodyPr/>
        <a:lstStyle/>
        <a:p>
          <a:endParaRPr lang="en-US"/>
        </a:p>
      </dgm:t>
    </dgm:pt>
    <dgm:pt modelId="{21947164-E214-D64C-8B4D-697F2581AD2C}" type="pres">
      <dgm:prSet presAssocID="{1925E6BF-709C-8442-BA7E-EEC47F8D3E3B}" presName="spacerB" presStyleCnt="0"/>
      <dgm:spPr/>
    </dgm:pt>
    <dgm:pt modelId="{12D29DF2-9EBF-2A42-BC33-62C3E366A7A5}" type="pres">
      <dgm:prSet presAssocID="{0EC9A918-A7E4-2E42-9803-D32F98FD613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0FF1AC-3068-434D-BF21-31114CAC420F}" type="pres">
      <dgm:prSet presAssocID="{BA7F3245-48FE-A64A-95B3-90CDC3DB4607}" presName="sibTransLast" presStyleLbl="sibTrans2D1" presStyleIdx="1" presStyleCnt="2"/>
      <dgm:spPr/>
      <dgm:t>
        <a:bodyPr/>
        <a:lstStyle/>
        <a:p>
          <a:endParaRPr lang="en-US"/>
        </a:p>
      </dgm:t>
    </dgm:pt>
    <dgm:pt modelId="{B3AB7FFA-83E2-C244-A72F-3BF2F919E09A}" type="pres">
      <dgm:prSet presAssocID="{BA7F3245-48FE-A64A-95B3-90CDC3DB4607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C1748E8B-B4FA-B349-AE2D-0AB2229E5A27}" type="pres">
      <dgm:prSet presAssocID="{BA7F3245-48FE-A64A-95B3-90CDC3DB4607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93DB68-EF1A-F242-9165-4C5545710526}" srcId="{BA7F3245-48FE-A64A-95B3-90CDC3DB4607}" destId="{0EC9A918-A7E4-2E42-9803-D32F98FD6130}" srcOrd="1" destOrd="0" parTransId="{70D023F4-0FF6-3F48-96CF-50F4D0B9FA95}" sibTransId="{52295C48-B73D-3F49-8138-4510CECEFFEC}"/>
    <dgm:cxn modelId="{99F510CF-14E3-5C44-9E86-64A76192D361}" type="presOf" srcId="{1925E6BF-709C-8442-BA7E-EEC47F8D3E3B}" destId="{F68D5B65-BCF2-C74E-85EA-55774D93CC9E}" srcOrd="0" destOrd="0" presId="urn:microsoft.com/office/officeart/2005/8/layout/equation2"/>
    <dgm:cxn modelId="{97B825E1-C417-8844-9E9B-302C4058FFED}" type="presOf" srcId="{52295C48-B73D-3F49-8138-4510CECEFFEC}" destId="{710FF1AC-3068-434D-BF21-31114CAC420F}" srcOrd="0" destOrd="0" presId="urn:microsoft.com/office/officeart/2005/8/layout/equation2"/>
    <dgm:cxn modelId="{FF53E373-9B8B-D945-9018-25834D91A440}" type="presOf" srcId="{52295C48-B73D-3F49-8138-4510CECEFFEC}" destId="{B3AB7FFA-83E2-C244-A72F-3BF2F919E09A}" srcOrd="1" destOrd="0" presId="urn:microsoft.com/office/officeart/2005/8/layout/equation2"/>
    <dgm:cxn modelId="{2F653128-DDAF-7B4F-9875-BC8AE339032F}" type="presOf" srcId="{0EC9A918-A7E4-2E42-9803-D32F98FD6130}" destId="{12D29DF2-9EBF-2A42-BC33-62C3E366A7A5}" srcOrd="0" destOrd="0" presId="urn:microsoft.com/office/officeart/2005/8/layout/equation2"/>
    <dgm:cxn modelId="{5E2A03CB-07C2-9149-9CF1-C17033284654}" type="presOf" srcId="{F87396F2-30A5-B94F-B20E-D369B6611C25}" destId="{C1748E8B-B4FA-B349-AE2D-0AB2229E5A27}" srcOrd="0" destOrd="0" presId="urn:microsoft.com/office/officeart/2005/8/layout/equation2"/>
    <dgm:cxn modelId="{4E530EC1-9B16-9E4E-B751-B9CE09D1FE2E}" type="presOf" srcId="{BA7F3245-48FE-A64A-95B3-90CDC3DB4607}" destId="{FEDCD02B-25DA-244C-9C8D-6F2B53D1767F}" srcOrd="0" destOrd="0" presId="urn:microsoft.com/office/officeart/2005/8/layout/equation2"/>
    <dgm:cxn modelId="{AF811CBE-DF9A-1F4C-8705-04DCD43C0EFE}" type="presOf" srcId="{67054365-4CFC-9A4B-842A-E48C17B0B117}" destId="{606D122B-2187-D54D-BBA6-82408EB2F6B0}" srcOrd="0" destOrd="0" presId="urn:microsoft.com/office/officeart/2005/8/layout/equation2"/>
    <dgm:cxn modelId="{CD2FD031-9F58-5A4C-B597-974D3A3FFE51}" srcId="{BA7F3245-48FE-A64A-95B3-90CDC3DB4607}" destId="{F87396F2-30A5-B94F-B20E-D369B6611C25}" srcOrd="2" destOrd="0" parTransId="{E51D599B-4A6B-B346-A339-AD790BBCE570}" sibTransId="{BFDBF517-BCED-8045-BC3C-82DA2E3E4AEF}"/>
    <dgm:cxn modelId="{4D533900-0327-EB49-A4CB-9EA52522B4F6}" srcId="{BA7F3245-48FE-A64A-95B3-90CDC3DB4607}" destId="{67054365-4CFC-9A4B-842A-E48C17B0B117}" srcOrd="0" destOrd="0" parTransId="{12BBC1DF-B6AE-D740-A2C2-2C09F786EACC}" sibTransId="{1925E6BF-709C-8442-BA7E-EEC47F8D3E3B}"/>
    <dgm:cxn modelId="{CD49C6F5-A1F4-B344-A523-1B24B8B21089}" type="presParOf" srcId="{FEDCD02B-25DA-244C-9C8D-6F2B53D1767F}" destId="{CAAB67DA-570F-3C48-AC5A-8C6EC1790D55}" srcOrd="0" destOrd="0" presId="urn:microsoft.com/office/officeart/2005/8/layout/equation2"/>
    <dgm:cxn modelId="{691B24C2-47D5-094C-8E5A-A071CF7CCAB7}" type="presParOf" srcId="{CAAB67DA-570F-3C48-AC5A-8C6EC1790D55}" destId="{606D122B-2187-D54D-BBA6-82408EB2F6B0}" srcOrd="0" destOrd="0" presId="urn:microsoft.com/office/officeart/2005/8/layout/equation2"/>
    <dgm:cxn modelId="{05299C01-5BBD-2641-BB6A-92277A1C13C8}" type="presParOf" srcId="{CAAB67DA-570F-3C48-AC5A-8C6EC1790D55}" destId="{C80D57B1-45F7-6A4E-A324-05E054052A87}" srcOrd="1" destOrd="0" presId="urn:microsoft.com/office/officeart/2005/8/layout/equation2"/>
    <dgm:cxn modelId="{AB45C135-50A4-B24A-B2E0-32CB58559FA3}" type="presParOf" srcId="{CAAB67DA-570F-3C48-AC5A-8C6EC1790D55}" destId="{F68D5B65-BCF2-C74E-85EA-55774D93CC9E}" srcOrd="2" destOrd="0" presId="urn:microsoft.com/office/officeart/2005/8/layout/equation2"/>
    <dgm:cxn modelId="{68083486-C30A-AD44-9CED-561BCE02F490}" type="presParOf" srcId="{CAAB67DA-570F-3C48-AC5A-8C6EC1790D55}" destId="{21947164-E214-D64C-8B4D-697F2581AD2C}" srcOrd="3" destOrd="0" presId="urn:microsoft.com/office/officeart/2005/8/layout/equation2"/>
    <dgm:cxn modelId="{312FB7B6-B023-FB4B-901D-7E2E5E730C07}" type="presParOf" srcId="{CAAB67DA-570F-3C48-AC5A-8C6EC1790D55}" destId="{12D29DF2-9EBF-2A42-BC33-62C3E366A7A5}" srcOrd="4" destOrd="0" presId="urn:microsoft.com/office/officeart/2005/8/layout/equation2"/>
    <dgm:cxn modelId="{361BD1C3-4431-CF4C-BB8D-3E73028FE446}" type="presParOf" srcId="{FEDCD02B-25DA-244C-9C8D-6F2B53D1767F}" destId="{710FF1AC-3068-434D-BF21-31114CAC420F}" srcOrd="1" destOrd="0" presId="urn:microsoft.com/office/officeart/2005/8/layout/equation2"/>
    <dgm:cxn modelId="{CB9E2D73-E030-F148-9E0D-FC5C9D341A62}" type="presParOf" srcId="{710FF1AC-3068-434D-BF21-31114CAC420F}" destId="{B3AB7FFA-83E2-C244-A72F-3BF2F919E09A}" srcOrd="0" destOrd="0" presId="urn:microsoft.com/office/officeart/2005/8/layout/equation2"/>
    <dgm:cxn modelId="{D48F10B2-F158-E446-90D1-5DCDD855EC0C}" type="presParOf" srcId="{FEDCD02B-25DA-244C-9C8D-6F2B53D1767F}" destId="{C1748E8B-B4FA-B349-AE2D-0AB2229E5A27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C8BF2D-32AC-5E46-A406-B79FDC5FFB8E}" type="doc">
      <dgm:prSet loTypeId="urn:microsoft.com/office/officeart/2005/8/layout/process4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499F1AB-F385-2E4C-9BCD-3A9533D4BB6E}">
      <dgm:prSet phldrT="[Text]"/>
      <dgm:spPr/>
      <dgm:t>
        <a:bodyPr/>
        <a:lstStyle/>
        <a:p>
          <a:r>
            <a:rPr lang="en-US" b="1" dirty="0" smtClean="0"/>
            <a:t>JU</a:t>
          </a:r>
          <a:r>
            <a:rPr lang="en-US" b="1" dirty="0" smtClean="0"/>
            <a:t>ÍZO DE ADMISSIBILIDADE</a:t>
          </a:r>
          <a:endParaRPr lang="en-US" b="1" dirty="0"/>
        </a:p>
      </dgm:t>
    </dgm:pt>
    <dgm:pt modelId="{7118BBF5-8BAB-C44F-871E-34E326BAE55E}" type="parTrans" cxnId="{8C33B477-8754-2942-8D31-AE2475FFAAE9}">
      <dgm:prSet/>
      <dgm:spPr/>
      <dgm:t>
        <a:bodyPr/>
        <a:lstStyle/>
        <a:p>
          <a:endParaRPr lang="en-US" b="1"/>
        </a:p>
      </dgm:t>
    </dgm:pt>
    <dgm:pt modelId="{2E57086A-ABE9-994D-B4C4-2E048E126772}" type="sibTrans" cxnId="{8C33B477-8754-2942-8D31-AE2475FFAAE9}">
      <dgm:prSet/>
      <dgm:spPr/>
      <dgm:t>
        <a:bodyPr/>
        <a:lstStyle/>
        <a:p>
          <a:endParaRPr lang="en-US" b="1"/>
        </a:p>
      </dgm:t>
    </dgm:pt>
    <dgm:pt modelId="{796E31D3-9D1E-2844-AFC4-A18DDFCA05B9}">
      <dgm:prSet phldrT="[Text]" phldr="1"/>
      <dgm:spPr/>
      <dgm:t>
        <a:bodyPr/>
        <a:lstStyle/>
        <a:p>
          <a:endParaRPr lang="en-US" b="1"/>
        </a:p>
      </dgm:t>
    </dgm:pt>
    <dgm:pt modelId="{8B376D03-2E21-FC42-86CD-78AF1C14F4F7}" type="parTrans" cxnId="{761E94EE-376A-994C-8BFA-6FCD8D7FC24A}">
      <dgm:prSet/>
      <dgm:spPr/>
      <dgm:t>
        <a:bodyPr/>
        <a:lstStyle/>
        <a:p>
          <a:endParaRPr lang="en-US" b="1"/>
        </a:p>
      </dgm:t>
    </dgm:pt>
    <dgm:pt modelId="{9FF9EA0C-206E-EC42-A67C-4980F276F23D}" type="sibTrans" cxnId="{761E94EE-376A-994C-8BFA-6FCD8D7FC24A}">
      <dgm:prSet/>
      <dgm:spPr/>
      <dgm:t>
        <a:bodyPr/>
        <a:lstStyle/>
        <a:p>
          <a:endParaRPr lang="en-US" b="1"/>
        </a:p>
      </dgm:t>
    </dgm:pt>
    <dgm:pt modelId="{2EF3B152-AE8A-8C4F-AB01-C5B4105BF607}">
      <dgm:prSet phldrT="[Text]" phldr="1"/>
      <dgm:spPr/>
      <dgm:t>
        <a:bodyPr/>
        <a:lstStyle/>
        <a:p>
          <a:endParaRPr lang="en-US" b="1"/>
        </a:p>
      </dgm:t>
    </dgm:pt>
    <dgm:pt modelId="{1B8AA30E-99A6-4046-845B-CD0B2D76EE8B}" type="parTrans" cxnId="{7C700D51-589F-A14E-BD15-8CD377F4BB97}">
      <dgm:prSet/>
      <dgm:spPr/>
      <dgm:t>
        <a:bodyPr/>
        <a:lstStyle/>
        <a:p>
          <a:endParaRPr lang="en-US" b="1"/>
        </a:p>
      </dgm:t>
    </dgm:pt>
    <dgm:pt modelId="{99C047F6-075B-B443-8032-3E9CA841BEB1}" type="sibTrans" cxnId="{7C700D51-589F-A14E-BD15-8CD377F4BB97}">
      <dgm:prSet/>
      <dgm:spPr/>
      <dgm:t>
        <a:bodyPr/>
        <a:lstStyle/>
        <a:p>
          <a:endParaRPr lang="en-US" b="1"/>
        </a:p>
      </dgm:t>
    </dgm:pt>
    <dgm:pt modelId="{D55CDCC0-AB3C-0348-984C-06559F2DBB13}">
      <dgm:prSet phldrT="[Text]"/>
      <dgm:spPr/>
      <dgm:t>
        <a:bodyPr/>
        <a:lstStyle/>
        <a:p>
          <a:r>
            <a:rPr lang="en-US" b="1" dirty="0" smtClean="0"/>
            <a:t>JU</a:t>
          </a:r>
          <a:r>
            <a:rPr lang="en-US" b="1" dirty="0" smtClean="0"/>
            <a:t>ÍZO RESCINDENTE</a:t>
          </a:r>
          <a:endParaRPr lang="en-US" b="1" dirty="0"/>
        </a:p>
      </dgm:t>
    </dgm:pt>
    <dgm:pt modelId="{BB28E939-7A87-4345-955B-ED1D2B7FC32E}" type="parTrans" cxnId="{31311265-0782-764E-9D93-7FCE074EF55E}">
      <dgm:prSet/>
      <dgm:spPr/>
      <dgm:t>
        <a:bodyPr/>
        <a:lstStyle/>
        <a:p>
          <a:endParaRPr lang="en-US" b="1"/>
        </a:p>
      </dgm:t>
    </dgm:pt>
    <dgm:pt modelId="{9B68E231-DAD9-BA44-97FD-7B051FD7FA69}" type="sibTrans" cxnId="{31311265-0782-764E-9D93-7FCE074EF55E}">
      <dgm:prSet/>
      <dgm:spPr/>
      <dgm:t>
        <a:bodyPr/>
        <a:lstStyle/>
        <a:p>
          <a:endParaRPr lang="en-US" b="1"/>
        </a:p>
      </dgm:t>
    </dgm:pt>
    <dgm:pt modelId="{477871AE-2559-2C4D-9265-3DE18DD3E50B}">
      <dgm:prSet phldrT="[Text]" phldr="1"/>
      <dgm:spPr/>
      <dgm:t>
        <a:bodyPr/>
        <a:lstStyle/>
        <a:p>
          <a:endParaRPr lang="en-US" b="1"/>
        </a:p>
      </dgm:t>
    </dgm:pt>
    <dgm:pt modelId="{F5AA06DA-2C81-1248-9C73-0AC677303F78}" type="parTrans" cxnId="{7B9B4945-8755-0347-9F60-866049051B3C}">
      <dgm:prSet/>
      <dgm:spPr/>
      <dgm:t>
        <a:bodyPr/>
        <a:lstStyle/>
        <a:p>
          <a:endParaRPr lang="en-US" b="1"/>
        </a:p>
      </dgm:t>
    </dgm:pt>
    <dgm:pt modelId="{463B2F1F-6B94-6345-8FF3-386DE937E5CC}" type="sibTrans" cxnId="{7B9B4945-8755-0347-9F60-866049051B3C}">
      <dgm:prSet/>
      <dgm:spPr/>
      <dgm:t>
        <a:bodyPr/>
        <a:lstStyle/>
        <a:p>
          <a:endParaRPr lang="en-US" b="1"/>
        </a:p>
      </dgm:t>
    </dgm:pt>
    <dgm:pt modelId="{08D8FED0-2B59-5648-AC2C-917A58CF0AC3}">
      <dgm:prSet phldrT="[Text]" phldr="1"/>
      <dgm:spPr/>
      <dgm:t>
        <a:bodyPr/>
        <a:lstStyle/>
        <a:p>
          <a:endParaRPr lang="en-US" b="1"/>
        </a:p>
      </dgm:t>
    </dgm:pt>
    <dgm:pt modelId="{5614B40A-F50E-C047-92F6-E78A2818C628}" type="parTrans" cxnId="{CFC53436-4CFC-E045-B4AC-A48A4A9BD7FF}">
      <dgm:prSet/>
      <dgm:spPr/>
      <dgm:t>
        <a:bodyPr/>
        <a:lstStyle/>
        <a:p>
          <a:endParaRPr lang="en-US" b="1"/>
        </a:p>
      </dgm:t>
    </dgm:pt>
    <dgm:pt modelId="{1A411E58-CBA1-2743-911F-72AFF1BF2809}" type="sibTrans" cxnId="{CFC53436-4CFC-E045-B4AC-A48A4A9BD7FF}">
      <dgm:prSet/>
      <dgm:spPr/>
      <dgm:t>
        <a:bodyPr/>
        <a:lstStyle/>
        <a:p>
          <a:endParaRPr lang="en-US" b="1"/>
        </a:p>
      </dgm:t>
    </dgm:pt>
    <dgm:pt modelId="{E6E28A11-BC5B-3A4A-AAC5-B040F6A6B184}">
      <dgm:prSet phldrT="[Text]"/>
      <dgm:spPr/>
      <dgm:t>
        <a:bodyPr/>
        <a:lstStyle/>
        <a:p>
          <a:r>
            <a:rPr lang="en-US" b="1" dirty="0" smtClean="0"/>
            <a:t>JU</a:t>
          </a:r>
          <a:r>
            <a:rPr lang="en-US" b="1" dirty="0" smtClean="0"/>
            <a:t>ÍZO RESCISÓRIO</a:t>
          </a:r>
          <a:endParaRPr lang="en-US" b="1" dirty="0"/>
        </a:p>
      </dgm:t>
    </dgm:pt>
    <dgm:pt modelId="{EFA674AF-F968-D74C-A33C-A9E5DB594284}" type="parTrans" cxnId="{4119B75B-85B7-5F44-B411-D4A15111D3B2}">
      <dgm:prSet/>
      <dgm:spPr/>
      <dgm:t>
        <a:bodyPr/>
        <a:lstStyle/>
        <a:p>
          <a:endParaRPr lang="en-US" b="1"/>
        </a:p>
      </dgm:t>
    </dgm:pt>
    <dgm:pt modelId="{D9DD60C4-A693-7642-BF37-89BCDED073D3}" type="sibTrans" cxnId="{4119B75B-85B7-5F44-B411-D4A15111D3B2}">
      <dgm:prSet/>
      <dgm:spPr/>
      <dgm:t>
        <a:bodyPr/>
        <a:lstStyle/>
        <a:p>
          <a:endParaRPr lang="en-US" b="1"/>
        </a:p>
      </dgm:t>
    </dgm:pt>
    <dgm:pt modelId="{44345FA8-EF9D-8140-91FF-A3B257C8D10F}">
      <dgm:prSet phldrT="[Text]" phldr="1"/>
      <dgm:spPr/>
      <dgm:t>
        <a:bodyPr/>
        <a:lstStyle/>
        <a:p>
          <a:endParaRPr lang="en-US" b="1"/>
        </a:p>
      </dgm:t>
    </dgm:pt>
    <dgm:pt modelId="{0265618D-97A3-F248-9A92-4FBD5128443E}" type="parTrans" cxnId="{488EA285-3700-D049-AABD-23530844DDCA}">
      <dgm:prSet/>
      <dgm:spPr/>
      <dgm:t>
        <a:bodyPr/>
        <a:lstStyle/>
        <a:p>
          <a:endParaRPr lang="en-US" b="1"/>
        </a:p>
      </dgm:t>
    </dgm:pt>
    <dgm:pt modelId="{19534EB3-A3A9-F64A-B42D-CCF6A0CABE26}" type="sibTrans" cxnId="{488EA285-3700-D049-AABD-23530844DDCA}">
      <dgm:prSet/>
      <dgm:spPr/>
      <dgm:t>
        <a:bodyPr/>
        <a:lstStyle/>
        <a:p>
          <a:endParaRPr lang="en-US" b="1"/>
        </a:p>
      </dgm:t>
    </dgm:pt>
    <dgm:pt modelId="{100D17CA-9400-B545-9D8D-1DB65BF32308}">
      <dgm:prSet phldrT="[Text]" phldr="1"/>
      <dgm:spPr/>
      <dgm:t>
        <a:bodyPr/>
        <a:lstStyle/>
        <a:p>
          <a:endParaRPr lang="en-US" b="1"/>
        </a:p>
      </dgm:t>
    </dgm:pt>
    <dgm:pt modelId="{6178C044-216D-484A-8E58-5F750C24B6C5}" type="parTrans" cxnId="{A10B2958-8403-824F-B089-1EEE71E124B5}">
      <dgm:prSet/>
      <dgm:spPr/>
      <dgm:t>
        <a:bodyPr/>
        <a:lstStyle/>
        <a:p>
          <a:endParaRPr lang="en-US" b="1"/>
        </a:p>
      </dgm:t>
    </dgm:pt>
    <dgm:pt modelId="{D7110E58-A042-1E48-A71A-39780D7E8EC9}" type="sibTrans" cxnId="{A10B2958-8403-824F-B089-1EEE71E124B5}">
      <dgm:prSet/>
      <dgm:spPr/>
      <dgm:t>
        <a:bodyPr/>
        <a:lstStyle/>
        <a:p>
          <a:endParaRPr lang="en-US" b="1"/>
        </a:p>
      </dgm:t>
    </dgm:pt>
    <dgm:pt modelId="{8EAB050D-9B97-C44A-8D7F-E0E4357B85EC}" type="pres">
      <dgm:prSet presAssocID="{CDC8BF2D-32AC-5E46-A406-B79FDC5FFB8E}" presName="Name0" presStyleCnt="0">
        <dgm:presLayoutVars>
          <dgm:dir/>
          <dgm:animLvl val="lvl"/>
          <dgm:resizeHandles val="exact"/>
        </dgm:presLayoutVars>
      </dgm:prSet>
      <dgm:spPr/>
    </dgm:pt>
    <dgm:pt modelId="{58CD625B-85B1-C04F-8618-2373ECA7B58B}" type="pres">
      <dgm:prSet presAssocID="{E6E28A11-BC5B-3A4A-AAC5-B040F6A6B184}" presName="boxAndChildren" presStyleCnt="0"/>
      <dgm:spPr/>
    </dgm:pt>
    <dgm:pt modelId="{680D26A3-6E00-9347-97BF-57653659DC2A}" type="pres">
      <dgm:prSet presAssocID="{E6E28A11-BC5B-3A4A-AAC5-B040F6A6B184}" presName="parentTextBox" presStyleLbl="node1" presStyleIdx="0" presStyleCnt="3"/>
      <dgm:spPr/>
    </dgm:pt>
    <dgm:pt modelId="{71D7E5CE-D2B6-814B-A345-795B05356E69}" type="pres">
      <dgm:prSet presAssocID="{E6E28A11-BC5B-3A4A-AAC5-B040F6A6B184}" presName="entireBox" presStyleLbl="node1" presStyleIdx="0" presStyleCnt="3"/>
      <dgm:spPr/>
    </dgm:pt>
    <dgm:pt modelId="{A8315522-09B9-244E-A27F-F181BFAFC8F3}" type="pres">
      <dgm:prSet presAssocID="{E6E28A11-BC5B-3A4A-AAC5-B040F6A6B184}" presName="descendantBox" presStyleCnt="0"/>
      <dgm:spPr/>
    </dgm:pt>
    <dgm:pt modelId="{751CE9A8-C07D-CC49-93FA-DA70DE7799C7}" type="pres">
      <dgm:prSet presAssocID="{44345FA8-EF9D-8140-91FF-A3B257C8D10F}" presName="childTextBox" presStyleLbl="fgAccFollowNode1" presStyleIdx="0" presStyleCnt="6">
        <dgm:presLayoutVars>
          <dgm:bulletEnabled val="1"/>
        </dgm:presLayoutVars>
      </dgm:prSet>
      <dgm:spPr/>
    </dgm:pt>
    <dgm:pt modelId="{E1D6482B-1DB4-794A-A43E-DA6233BA42CA}" type="pres">
      <dgm:prSet presAssocID="{100D17CA-9400-B545-9D8D-1DB65BF32308}" presName="childTextBox" presStyleLbl="fgAccFollowNode1" presStyleIdx="1" presStyleCnt="6">
        <dgm:presLayoutVars>
          <dgm:bulletEnabled val="1"/>
        </dgm:presLayoutVars>
      </dgm:prSet>
      <dgm:spPr/>
    </dgm:pt>
    <dgm:pt modelId="{56CC1CE8-1FCD-1B4C-A7D6-AD3C580C1AFC}" type="pres">
      <dgm:prSet presAssocID="{9B68E231-DAD9-BA44-97FD-7B051FD7FA69}" presName="sp" presStyleCnt="0"/>
      <dgm:spPr/>
    </dgm:pt>
    <dgm:pt modelId="{0837707B-AE9E-BA48-AF5C-3C54E38F8E66}" type="pres">
      <dgm:prSet presAssocID="{D55CDCC0-AB3C-0348-984C-06559F2DBB13}" presName="arrowAndChildren" presStyleCnt="0"/>
      <dgm:spPr/>
    </dgm:pt>
    <dgm:pt modelId="{9A8CD052-FDA8-CB43-A0FD-92674888041B}" type="pres">
      <dgm:prSet presAssocID="{D55CDCC0-AB3C-0348-984C-06559F2DBB13}" presName="parentTextArrow" presStyleLbl="node1" presStyleIdx="0" presStyleCnt="3"/>
      <dgm:spPr/>
    </dgm:pt>
    <dgm:pt modelId="{7B235E67-2219-3A44-AACF-CFC37C2DDCED}" type="pres">
      <dgm:prSet presAssocID="{D55CDCC0-AB3C-0348-984C-06559F2DBB13}" presName="arrow" presStyleLbl="node1" presStyleIdx="1" presStyleCnt="3"/>
      <dgm:spPr/>
    </dgm:pt>
    <dgm:pt modelId="{5B372891-1DE0-2540-B1E6-D7664729BF21}" type="pres">
      <dgm:prSet presAssocID="{D55CDCC0-AB3C-0348-984C-06559F2DBB13}" presName="descendantArrow" presStyleCnt="0"/>
      <dgm:spPr/>
    </dgm:pt>
    <dgm:pt modelId="{3BF023AB-87E7-9742-833F-FFC3B10B1244}" type="pres">
      <dgm:prSet presAssocID="{477871AE-2559-2C4D-9265-3DE18DD3E50B}" presName="childTextArrow" presStyleLbl="fgAccFollowNode1" presStyleIdx="2" presStyleCnt="6">
        <dgm:presLayoutVars>
          <dgm:bulletEnabled val="1"/>
        </dgm:presLayoutVars>
      </dgm:prSet>
      <dgm:spPr/>
    </dgm:pt>
    <dgm:pt modelId="{5E796317-8D59-C54A-AA13-1301A1BC55EA}" type="pres">
      <dgm:prSet presAssocID="{08D8FED0-2B59-5648-AC2C-917A58CF0AC3}" presName="childTextArrow" presStyleLbl="fgAccFollowNode1" presStyleIdx="3" presStyleCnt="6">
        <dgm:presLayoutVars>
          <dgm:bulletEnabled val="1"/>
        </dgm:presLayoutVars>
      </dgm:prSet>
      <dgm:spPr/>
    </dgm:pt>
    <dgm:pt modelId="{A5926EBF-730B-BC43-8CFF-98D0C3BA8E20}" type="pres">
      <dgm:prSet presAssocID="{2E57086A-ABE9-994D-B4C4-2E048E126772}" presName="sp" presStyleCnt="0"/>
      <dgm:spPr/>
    </dgm:pt>
    <dgm:pt modelId="{3400C73D-2A2E-174D-8BEE-BFBBDC26C173}" type="pres">
      <dgm:prSet presAssocID="{4499F1AB-F385-2E4C-9BCD-3A9533D4BB6E}" presName="arrowAndChildren" presStyleCnt="0"/>
      <dgm:spPr/>
    </dgm:pt>
    <dgm:pt modelId="{7D36F4D2-59DF-0943-88E3-D5D8ECED6FFF}" type="pres">
      <dgm:prSet presAssocID="{4499F1AB-F385-2E4C-9BCD-3A9533D4BB6E}" presName="parentTextArrow" presStyleLbl="node1" presStyleIdx="1" presStyleCnt="3"/>
      <dgm:spPr/>
    </dgm:pt>
    <dgm:pt modelId="{45FCF337-2BC7-1B4F-8BB7-EB7AF1655CB9}" type="pres">
      <dgm:prSet presAssocID="{4499F1AB-F385-2E4C-9BCD-3A9533D4BB6E}" presName="arrow" presStyleLbl="node1" presStyleIdx="2" presStyleCnt="3"/>
      <dgm:spPr/>
    </dgm:pt>
    <dgm:pt modelId="{3D6F61B2-39F7-0D40-A3BC-9B82BEE12A34}" type="pres">
      <dgm:prSet presAssocID="{4499F1AB-F385-2E4C-9BCD-3A9533D4BB6E}" presName="descendantArrow" presStyleCnt="0"/>
      <dgm:spPr/>
    </dgm:pt>
    <dgm:pt modelId="{8D79837F-963F-BE41-B7A7-535BC2CD78E2}" type="pres">
      <dgm:prSet presAssocID="{796E31D3-9D1E-2844-AFC4-A18DDFCA05B9}" presName="childTextArrow" presStyleLbl="fgAccFollowNode1" presStyleIdx="4" presStyleCnt="6">
        <dgm:presLayoutVars>
          <dgm:bulletEnabled val="1"/>
        </dgm:presLayoutVars>
      </dgm:prSet>
      <dgm:spPr/>
    </dgm:pt>
    <dgm:pt modelId="{819BF2C8-94A4-5147-81B1-DBEF82F1E4AE}" type="pres">
      <dgm:prSet presAssocID="{2EF3B152-AE8A-8C4F-AB01-C5B4105BF607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CFF8A258-8F86-624F-9BBD-345463567899}" type="presOf" srcId="{44345FA8-EF9D-8140-91FF-A3B257C8D10F}" destId="{751CE9A8-C07D-CC49-93FA-DA70DE7799C7}" srcOrd="0" destOrd="0" presId="urn:microsoft.com/office/officeart/2005/8/layout/process4"/>
    <dgm:cxn modelId="{8C33B477-8754-2942-8D31-AE2475FFAAE9}" srcId="{CDC8BF2D-32AC-5E46-A406-B79FDC5FFB8E}" destId="{4499F1AB-F385-2E4C-9BCD-3A9533D4BB6E}" srcOrd="0" destOrd="0" parTransId="{7118BBF5-8BAB-C44F-871E-34E326BAE55E}" sibTransId="{2E57086A-ABE9-994D-B4C4-2E048E126772}"/>
    <dgm:cxn modelId="{FBFD6F93-8212-694F-BAD9-E3154F0F2CE1}" type="presOf" srcId="{CDC8BF2D-32AC-5E46-A406-B79FDC5FFB8E}" destId="{8EAB050D-9B97-C44A-8D7F-E0E4357B85EC}" srcOrd="0" destOrd="0" presId="urn:microsoft.com/office/officeart/2005/8/layout/process4"/>
    <dgm:cxn modelId="{A10B2958-8403-824F-B089-1EEE71E124B5}" srcId="{E6E28A11-BC5B-3A4A-AAC5-B040F6A6B184}" destId="{100D17CA-9400-B545-9D8D-1DB65BF32308}" srcOrd="1" destOrd="0" parTransId="{6178C044-216D-484A-8E58-5F750C24B6C5}" sibTransId="{D7110E58-A042-1E48-A71A-39780D7E8EC9}"/>
    <dgm:cxn modelId="{EF4F6B64-AAAB-EC46-834F-FD69C95E375A}" type="presOf" srcId="{D55CDCC0-AB3C-0348-984C-06559F2DBB13}" destId="{7B235E67-2219-3A44-AACF-CFC37C2DDCED}" srcOrd="1" destOrd="0" presId="urn:microsoft.com/office/officeart/2005/8/layout/process4"/>
    <dgm:cxn modelId="{7D744BE2-5E1B-8F49-A81A-1F035470DC32}" type="presOf" srcId="{08D8FED0-2B59-5648-AC2C-917A58CF0AC3}" destId="{5E796317-8D59-C54A-AA13-1301A1BC55EA}" srcOrd="0" destOrd="0" presId="urn:microsoft.com/office/officeart/2005/8/layout/process4"/>
    <dgm:cxn modelId="{488EA285-3700-D049-AABD-23530844DDCA}" srcId="{E6E28A11-BC5B-3A4A-AAC5-B040F6A6B184}" destId="{44345FA8-EF9D-8140-91FF-A3B257C8D10F}" srcOrd="0" destOrd="0" parTransId="{0265618D-97A3-F248-9A92-4FBD5128443E}" sibTransId="{19534EB3-A3A9-F64A-B42D-CCF6A0CABE26}"/>
    <dgm:cxn modelId="{8AC1BA21-A032-AC4C-BBCC-23696FD5FB6F}" type="presOf" srcId="{100D17CA-9400-B545-9D8D-1DB65BF32308}" destId="{E1D6482B-1DB4-794A-A43E-DA6233BA42CA}" srcOrd="0" destOrd="0" presId="urn:microsoft.com/office/officeart/2005/8/layout/process4"/>
    <dgm:cxn modelId="{C94CB182-77A7-7E49-BF04-C58291850CEA}" type="presOf" srcId="{2EF3B152-AE8A-8C4F-AB01-C5B4105BF607}" destId="{819BF2C8-94A4-5147-81B1-DBEF82F1E4AE}" srcOrd="0" destOrd="0" presId="urn:microsoft.com/office/officeart/2005/8/layout/process4"/>
    <dgm:cxn modelId="{89242ECD-0019-004A-891E-30E82411AA9D}" type="presOf" srcId="{E6E28A11-BC5B-3A4A-AAC5-B040F6A6B184}" destId="{71D7E5CE-D2B6-814B-A345-795B05356E69}" srcOrd="1" destOrd="0" presId="urn:microsoft.com/office/officeart/2005/8/layout/process4"/>
    <dgm:cxn modelId="{761E94EE-376A-994C-8BFA-6FCD8D7FC24A}" srcId="{4499F1AB-F385-2E4C-9BCD-3A9533D4BB6E}" destId="{796E31D3-9D1E-2844-AFC4-A18DDFCA05B9}" srcOrd="0" destOrd="0" parTransId="{8B376D03-2E21-FC42-86CD-78AF1C14F4F7}" sibTransId="{9FF9EA0C-206E-EC42-A67C-4980F276F23D}"/>
    <dgm:cxn modelId="{59A13D54-8B22-204F-AC7A-08946EF67EB1}" type="presOf" srcId="{E6E28A11-BC5B-3A4A-AAC5-B040F6A6B184}" destId="{680D26A3-6E00-9347-97BF-57653659DC2A}" srcOrd="0" destOrd="0" presId="urn:microsoft.com/office/officeart/2005/8/layout/process4"/>
    <dgm:cxn modelId="{7C700D51-589F-A14E-BD15-8CD377F4BB97}" srcId="{4499F1AB-F385-2E4C-9BCD-3A9533D4BB6E}" destId="{2EF3B152-AE8A-8C4F-AB01-C5B4105BF607}" srcOrd="1" destOrd="0" parTransId="{1B8AA30E-99A6-4046-845B-CD0B2D76EE8B}" sibTransId="{99C047F6-075B-B443-8032-3E9CA841BEB1}"/>
    <dgm:cxn modelId="{7A9FA0AB-CAB4-E742-BC92-71CE92901EE0}" type="presOf" srcId="{796E31D3-9D1E-2844-AFC4-A18DDFCA05B9}" destId="{8D79837F-963F-BE41-B7A7-535BC2CD78E2}" srcOrd="0" destOrd="0" presId="urn:microsoft.com/office/officeart/2005/8/layout/process4"/>
    <dgm:cxn modelId="{CFC53436-4CFC-E045-B4AC-A48A4A9BD7FF}" srcId="{D55CDCC0-AB3C-0348-984C-06559F2DBB13}" destId="{08D8FED0-2B59-5648-AC2C-917A58CF0AC3}" srcOrd="1" destOrd="0" parTransId="{5614B40A-F50E-C047-92F6-E78A2818C628}" sibTransId="{1A411E58-CBA1-2743-911F-72AFF1BF2809}"/>
    <dgm:cxn modelId="{7DFB2086-0F61-7C4D-87E2-336E84203B0C}" type="presOf" srcId="{4499F1AB-F385-2E4C-9BCD-3A9533D4BB6E}" destId="{45FCF337-2BC7-1B4F-8BB7-EB7AF1655CB9}" srcOrd="1" destOrd="0" presId="urn:microsoft.com/office/officeart/2005/8/layout/process4"/>
    <dgm:cxn modelId="{7B9B4945-8755-0347-9F60-866049051B3C}" srcId="{D55CDCC0-AB3C-0348-984C-06559F2DBB13}" destId="{477871AE-2559-2C4D-9265-3DE18DD3E50B}" srcOrd="0" destOrd="0" parTransId="{F5AA06DA-2C81-1248-9C73-0AC677303F78}" sibTransId="{463B2F1F-6B94-6345-8FF3-386DE937E5CC}"/>
    <dgm:cxn modelId="{9D3BA7E2-A710-D346-B766-DEA1139D5D36}" type="presOf" srcId="{477871AE-2559-2C4D-9265-3DE18DD3E50B}" destId="{3BF023AB-87E7-9742-833F-FFC3B10B1244}" srcOrd="0" destOrd="0" presId="urn:microsoft.com/office/officeart/2005/8/layout/process4"/>
    <dgm:cxn modelId="{9AA40797-8F46-3642-AC92-F788C03C7350}" type="presOf" srcId="{4499F1AB-F385-2E4C-9BCD-3A9533D4BB6E}" destId="{7D36F4D2-59DF-0943-88E3-D5D8ECED6FFF}" srcOrd="0" destOrd="0" presId="urn:microsoft.com/office/officeart/2005/8/layout/process4"/>
    <dgm:cxn modelId="{4119B75B-85B7-5F44-B411-D4A15111D3B2}" srcId="{CDC8BF2D-32AC-5E46-A406-B79FDC5FFB8E}" destId="{E6E28A11-BC5B-3A4A-AAC5-B040F6A6B184}" srcOrd="2" destOrd="0" parTransId="{EFA674AF-F968-D74C-A33C-A9E5DB594284}" sibTransId="{D9DD60C4-A693-7642-BF37-89BCDED073D3}"/>
    <dgm:cxn modelId="{853DDE0C-EF73-0E42-AB2B-C8D21752B6E9}" type="presOf" srcId="{D55CDCC0-AB3C-0348-984C-06559F2DBB13}" destId="{9A8CD052-FDA8-CB43-A0FD-92674888041B}" srcOrd="0" destOrd="0" presId="urn:microsoft.com/office/officeart/2005/8/layout/process4"/>
    <dgm:cxn modelId="{31311265-0782-764E-9D93-7FCE074EF55E}" srcId="{CDC8BF2D-32AC-5E46-A406-B79FDC5FFB8E}" destId="{D55CDCC0-AB3C-0348-984C-06559F2DBB13}" srcOrd="1" destOrd="0" parTransId="{BB28E939-7A87-4345-955B-ED1D2B7FC32E}" sibTransId="{9B68E231-DAD9-BA44-97FD-7B051FD7FA69}"/>
    <dgm:cxn modelId="{09FFC58C-6C58-0547-B799-4E296A127114}" type="presParOf" srcId="{8EAB050D-9B97-C44A-8D7F-E0E4357B85EC}" destId="{58CD625B-85B1-C04F-8618-2373ECA7B58B}" srcOrd="0" destOrd="0" presId="urn:microsoft.com/office/officeart/2005/8/layout/process4"/>
    <dgm:cxn modelId="{6E9B9522-6705-FC40-9245-F2F14F137D4A}" type="presParOf" srcId="{58CD625B-85B1-C04F-8618-2373ECA7B58B}" destId="{680D26A3-6E00-9347-97BF-57653659DC2A}" srcOrd="0" destOrd="0" presId="urn:microsoft.com/office/officeart/2005/8/layout/process4"/>
    <dgm:cxn modelId="{6E9349E9-300D-9B4C-BFDF-67255F082D2D}" type="presParOf" srcId="{58CD625B-85B1-C04F-8618-2373ECA7B58B}" destId="{71D7E5CE-D2B6-814B-A345-795B05356E69}" srcOrd="1" destOrd="0" presId="urn:microsoft.com/office/officeart/2005/8/layout/process4"/>
    <dgm:cxn modelId="{2B2DBADD-CCDE-4B4A-9982-6131007FD449}" type="presParOf" srcId="{58CD625B-85B1-C04F-8618-2373ECA7B58B}" destId="{A8315522-09B9-244E-A27F-F181BFAFC8F3}" srcOrd="2" destOrd="0" presId="urn:microsoft.com/office/officeart/2005/8/layout/process4"/>
    <dgm:cxn modelId="{AF242235-117F-984E-B285-2B8D1ED61919}" type="presParOf" srcId="{A8315522-09B9-244E-A27F-F181BFAFC8F3}" destId="{751CE9A8-C07D-CC49-93FA-DA70DE7799C7}" srcOrd="0" destOrd="0" presId="urn:microsoft.com/office/officeart/2005/8/layout/process4"/>
    <dgm:cxn modelId="{B7DEBB52-9A86-2743-AD5A-6ABDCDD21E60}" type="presParOf" srcId="{A8315522-09B9-244E-A27F-F181BFAFC8F3}" destId="{E1D6482B-1DB4-794A-A43E-DA6233BA42CA}" srcOrd="1" destOrd="0" presId="urn:microsoft.com/office/officeart/2005/8/layout/process4"/>
    <dgm:cxn modelId="{F6CEB2CC-63F2-6B42-86FD-7D264EA15F71}" type="presParOf" srcId="{8EAB050D-9B97-C44A-8D7F-E0E4357B85EC}" destId="{56CC1CE8-1FCD-1B4C-A7D6-AD3C580C1AFC}" srcOrd="1" destOrd="0" presId="urn:microsoft.com/office/officeart/2005/8/layout/process4"/>
    <dgm:cxn modelId="{E5044D78-7100-1247-8E9F-4A62E023D549}" type="presParOf" srcId="{8EAB050D-9B97-C44A-8D7F-E0E4357B85EC}" destId="{0837707B-AE9E-BA48-AF5C-3C54E38F8E66}" srcOrd="2" destOrd="0" presId="urn:microsoft.com/office/officeart/2005/8/layout/process4"/>
    <dgm:cxn modelId="{ED416DAD-4FEF-4E48-9FE9-82D1D7C7C2C4}" type="presParOf" srcId="{0837707B-AE9E-BA48-AF5C-3C54E38F8E66}" destId="{9A8CD052-FDA8-CB43-A0FD-92674888041B}" srcOrd="0" destOrd="0" presId="urn:microsoft.com/office/officeart/2005/8/layout/process4"/>
    <dgm:cxn modelId="{86D214DB-591E-C740-8041-BEF726D20046}" type="presParOf" srcId="{0837707B-AE9E-BA48-AF5C-3C54E38F8E66}" destId="{7B235E67-2219-3A44-AACF-CFC37C2DDCED}" srcOrd="1" destOrd="0" presId="urn:microsoft.com/office/officeart/2005/8/layout/process4"/>
    <dgm:cxn modelId="{95D452E3-0C74-F64A-8689-F900ED5AEE0C}" type="presParOf" srcId="{0837707B-AE9E-BA48-AF5C-3C54E38F8E66}" destId="{5B372891-1DE0-2540-B1E6-D7664729BF21}" srcOrd="2" destOrd="0" presId="urn:microsoft.com/office/officeart/2005/8/layout/process4"/>
    <dgm:cxn modelId="{10BCE7F8-624C-2F4A-9915-8EB12E131465}" type="presParOf" srcId="{5B372891-1DE0-2540-B1E6-D7664729BF21}" destId="{3BF023AB-87E7-9742-833F-FFC3B10B1244}" srcOrd="0" destOrd="0" presId="urn:microsoft.com/office/officeart/2005/8/layout/process4"/>
    <dgm:cxn modelId="{A825DA0F-4093-F449-B036-F9EEB29B97B5}" type="presParOf" srcId="{5B372891-1DE0-2540-B1E6-D7664729BF21}" destId="{5E796317-8D59-C54A-AA13-1301A1BC55EA}" srcOrd="1" destOrd="0" presId="urn:microsoft.com/office/officeart/2005/8/layout/process4"/>
    <dgm:cxn modelId="{B4AAC9DD-6CFA-EE4B-BBBF-2E06C32203F8}" type="presParOf" srcId="{8EAB050D-9B97-C44A-8D7F-E0E4357B85EC}" destId="{A5926EBF-730B-BC43-8CFF-98D0C3BA8E20}" srcOrd="3" destOrd="0" presId="urn:microsoft.com/office/officeart/2005/8/layout/process4"/>
    <dgm:cxn modelId="{6C9B7F3E-CE6F-8B45-800A-0EDDFDB11AEB}" type="presParOf" srcId="{8EAB050D-9B97-C44A-8D7F-E0E4357B85EC}" destId="{3400C73D-2A2E-174D-8BEE-BFBBDC26C173}" srcOrd="4" destOrd="0" presId="urn:microsoft.com/office/officeart/2005/8/layout/process4"/>
    <dgm:cxn modelId="{B4E90FD5-AF2A-864B-B9EA-97452BB34E34}" type="presParOf" srcId="{3400C73D-2A2E-174D-8BEE-BFBBDC26C173}" destId="{7D36F4D2-59DF-0943-88E3-D5D8ECED6FFF}" srcOrd="0" destOrd="0" presId="urn:microsoft.com/office/officeart/2005/8/layout/process4"/>
    <dgm:cxn modelId="{25D473A3-813D-E74C-BF1B-8DC7339E72A9}" type="presParOf" srcId="{3400C73D-2A2E-174D-8BEE-BFBBDC26C173}" destId="{45FCF337-2BC7-1B4F-8BB7-EB7AF1655CB9}" srcOrd="1" destOrd="0" presId="urn:microsoft.com/office/officeart/2005/8/layout/process4"/>
    <dgm:cxn modelId="{4D9F5C3D-B1E5-5742-A421-48B5BA545A18}" type="presParOf" srcId="{3400C73D-2A2E-174D-8BEE-BFBBDC26C173}" destId="{3D6F61B2-39F7-0D40-A3BC-9B82BEE12A34}" srcOrd="2" destOrd="0" presId="urn:microsoft.com/office/officeart/2005/8/layout/process4"/>
    <dgm:cxn modelId="{8DE05AA4-C262-2948-A1A3-D143A494616F}" type="presParOf" srcId="{3D6F61B2-39F7-0D40-A3BC-9B82BEE12A34}" destId="{8D79837F-963F-BE41-B7A7-535BC2CD78E2}" srcOrd="0" destOrd="0" presId="urn:microsoft.com/office/officeart/2005/8/layout/process4"/>
    <dgm:cxn modelId="{86970779-A801-BE43-8677-94E6363BAB35}" type="presParOf" srcId="{3D6F61B2-39F7-0D40-A3BC-9B82BEE12A34}" destId="{819BF2C8-94A4-5147-81B1-DBEF82F1E4AE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B1CD03-31DB-E14A-A604-C8D1C925E946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Trânsito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em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Julgado</a:t>
          </a:r>
          <a:endParaRPr lang="en-US" sz="3100" kern="1200" dirty="0"/>
        </a:p>
      </dsp:txBody>
      <dsp:txXfrm rot="10800000">
        <a:off x="1585466" y="1895"/>
        <a:ext cx="3771647" cy="1128772"/>
      </dsp:txXfrm>
    </dsp:sp>
    <dsp:sp modelId="{4906CF99-EF60-5543-A79E-D6D4B02466A7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3D8F3DC-3A57-C441-ADB3-24E87126599B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Coisa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Julgada</a:t>
          </a:r>
          <a:r>
            <a:rPr lang="en-US" sz="3100" kern="1200" dirty="0" smtClean="0"/>
            <a:t> Formal</a:t>
          </a:r>
          <a:endParaRPr lang="en-US" sz="3100" kern="1200" dirty="0"/>
        </a:p>
      </dsp:txBody>
      <dsp:txXfrm rot="10800000">
        <a:off x="1585466" y="1467613"/>
        <a:ext cx="3771647" cy="1128772"/>
      </dsp:txXfrm>
    </dsp:sp>
    <dsp:sp modelId="{D5456821-6B0C-D349-AFE6-C92AC1303BE9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EFB3E00-8CE0-8446-854F-20D87A6DE689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Coisa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Julgada</a:t>
          </a:r>
          <a:r>
            <a:rPr lang="en-US" sz="3100" kern="1200" dirty="0" smtClean="0"/>
            <a:t> Material</a:t>
          </a:r>
          <a:endParaRPr lang="en-US" sz="3100" kern="1200" dirty="0"/>
        </a:p>
      </dsp:txBody>
      <dsp:txXfrm rot="10800000">
        <a:off x="1585466" y="2933332"/>
        <a:ext cx="3771647" cy="1128772"/>
      </dsp:txXfrm>
    </dsp:sp>
    <dsp:sp modelId="{85D157CA-F3FB-8F4F-882E-AC154A266402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E01FDE-AF8B-EA4D-91AD-13024C6473B7}">
      <dsp:nvSpPr>
        <dsp:cNvPr id="0" name=""/>
        <dsp:cNvSpPr/>
      </dsp:nvSpPr>
      <dsp:spPr>
        <a:xfrm>
          <a:off x="2155507" y="2277603"/>
          <a:ext cx="1784985" cy="178498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Revis</a:t>
          </a:r>
          <a:r>
            <a:rPr lang="en-US" sz="2500" kern="1200" dirty="0" err="1" smtClean="0"/>
            <a:t>ão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ou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Anulação</a:t>
          </a:r>
          <a:r>
            <a:rPr lang="en-US" sz="2500" kern="1200" dirty="0" smtClean="0"/>
            <a:t> </a:t>
          </a:r>
          <a:endParaRPr lang="en-US" sz="2500" kern="1200" dirty="0"/>
        </a:p>
      </dsp:txBody>
      <dsp:txXfrm>
        <a:off x="2416912" y="2539008"/>
        <a:ext cx="1262175" cy="1262175"/>
      </dsp:txXfrm>
    </dsp:sp>
    <dsp:sp modelId="{EF3F2B2F-4F29-274B-853F-72F402629A4C}">
      <dsp:nvSpPr>
        <dsp:cNvPr id="0" name=""/>
        <dsp:cNvSpPr/>
      </dsp:nvSpPr>
      <dsp:spPr>
        <a:xfrm rot="12900000">
          <a:off x="871449" y="1920360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CC65AA-F57C-BE47-9BDA-8C2D6587DD20}">
      <dsp:nvSpPr>
        <dsp:cNvPr id="0" name=""/>
        <dsp:cNvSpPr/>
      </dsp:nvSpPr>
      <dsp:spPr>
        <a:xfrm>
          <a:off x="160123" y="1063372"/>
          <a:ext cx="1695735" cy="1356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A</a:t>
          </a:r>
          <a:r>
            <a:rPr lang="en-US" sz="2300" kern="1200" dirty="0" err="1" smtClean="0"/>
            <a:t>ções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Autônomas</a:t>
          </a:r>
          <a:endParaRPr lang="en-US" sz="2300" kern="1200" dirty="0"/>
        </a:p>
      </dsp:txBody>
      <dsp:txXfrm>
        <a:off x="199856" y="1103105"/>
        <a:ext cx="1616269" cy="1277122"/>
      </dsp:txXfrm>
    </dsp:sp>
    <dsp:sp modelId="{87C6D553-0CB1-5C4B-BD51-9A6B801D38DF}">
      <dsp:nvSpPr>
        <dsp:cNvPr id="0" name=""/>
        <dsp:cNvSpPr/>
      </dsp:nvSpPr>
      <dsp:spPr>
        <a:xfrm rot="16200000">
          <a:off x="2292993" y="1180352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98B2D1-0B34-BC4B-A3FC-94E0CC0BA545}">
      <dsp:nvSpPr>
        <dsp:cNvPr id="0" name=""/>
        <dsp:cNvSpPr/>
      </dsp:nvSpPr>
      <dsp:spPr>
        <a:xfrm>
          <a:off x="2200132" y="1411"/>
          <a:ext cx="1695735" cy="1356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Recursos</a:t>
          </a:r>
          <a:endParaRPr lang="en-US" sz="2300" kern="1200" dirty="0"/>
        </a:p>
      </dsp:txBody>
      <dsp:txXfrm>
        <a:off x="2239865" y="41144"/>
        <a:ext cx="1616269" cy="1277122"/>
      </dsp:txXfrm>
    </dsp:sp>
    <dsp:sp modelId="{650E300E-7DB9-C245-B454-FCA2F7217C0C}">
      <dsp:nvSpPr>
        <dsp:cNvPr id="0" name=""/>
        <dsp:cNvSpPr/>
      </dsp:nvSpPr>
      <dsp:spPr>
        <a:xfrm rot="19500000">
          <a:off x="3714536" y="1920360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91BB83-DA84-974F-B0C9-3B8C51ACBF8A}">
      <dsp:nvSpPr>
        <dsp:cNvPr id="0" name=""/>
        <dsp:cNvSpPr/>
      </dsp:nvSpPr>
      <dsp:spPr>
        <a:xfrm>
          <a:off x="4240140" y="1063372"/>
          <a:ext cx="1695735" cy="1356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Suced</a:t>
          </a:r>
          <a:r>
            <a:rPr lang="en-US" sz="2300" kern="1200" dirty="0" err="1" smtClean="0"/>
            <a:t>âneos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Recursais</a:t>
          </a:r>
          <a:endParaRPr lang="en-US" sz="2300" kern="1200" dirty="0"/>
        </a:p>
      </dsp:txBody>
      <dsp:txXfrm>
        <a:off x="4279873" y="1103105"/>
        <a:ext cx="1616269" cy="12771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6D122B-2187-D54D-BBA6-82408EB2F6B0}">
      <dsp:nvSpPr>
        <dsp:cNvPr id="0" name=""/>
        <dsp:cNvSpPr/>
      </dsp:nvSpPr>
      <dsp:spPr>
        <a:xfrm>
          <a:off x="382488" y="1472"/>
          <a:ext cx="1480839" cy="148083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Rescisão</a:t>
          </a:r>
          <a:endParaRPr lang="en-US" sz="1600" b="1" kern="1200" dirty="0"/>
        </a:p>
      </dsp:txBody>
      <dsp:txXfrm>
        <a:off x="599352" y="218336"/>
        <a:ext cx="1047111" cy="1047111"/>
      </dsp:txXfrm>
    </dsp:sp>
    <dsp:sp modelId="{F68D5B65-BCF2-C74E-85EA-55774D93CC9E}">
      <dsp:nvSpPr>
        <dsp:cNvPr id="0" name=""/>
        <dsp:cNvSpPr/>
      </dsp:nvSpPr>
      <dsp:spPr>
        <a:xfrm>
          <a:off x="693464" y="1602556"/>
          <a:ext cx="858887" cy="858887"/>
        </a:xfrm>
        <a:prstGeom prst="mathPlus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b="1" kern="1200"/>
        </a:p>
      </dsp:txBody>
      <dsp:txXfrm>
        <a:off x="807309" y="1930994"/>
        <a:ext cx="631197" cy="202011"/>
      </dsp:txXfrm>
    </dsp:sp>
    <dsp:sp modelId="{12D29DF2-9EBF-2A42-BC33-62C3E366A7A5}">
      <dsp:nvSpPr>
        <dsp:cNvPr id="0" name=""/>
        <dsp:cNvSpPr/>
      </dsp:nvSpPr>
      <dsp:spPr>
        <a:xfrm>
          <a:off x="382488" y="2581687"/>
          <a:ext cx="1480839" cy="148083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Novo </a:t>
          </a:r>
          <a:r>
            <a:rPr lang="en-US" sz="1600" b="1" kern="1200" dirty="0" err="1" smtClean="0"/>
            <a:t>Julgamento</a:t>
          </a:r>
          <a:endParaRPr lang="en-US" sz="1600" b="1" kern="1200" dirty="0"/>
        </a:p>
      </dsp:txBody>
      <dsp:txXfrm>
        <a:off x="599352" y="2798551"/>
        <a:ext cx="1047111" cy="1047111"/>
      </dsp:txXfrm>
    </dsp:sp>
    <dsp:sp modelId="{710FF1AC-3068-434D-BF21-31114CAC420F}">
      <dsp:nvSpPr>
        <dsp:cNvPr id="0" name=""/>
        <dsp:cNvSpPr/>
      </dsp:nvSpPr>
      <dsp:spPr>
        <a:xfrm>
          <a:off x="2085454" y="1756563"/>
          <a:ext cx="470907" cy="5508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b="1" kern="1200"/>
        </a:p>
      </dsp:txBody>
      <dsp:txXfrm>
        <a:off x="2085454" y="1866737"/>
        <a:ext cx="329635" cy="330524"/>
      </dsp:txXfrm>
    </dsp:sp>
    <dsp:sp modelId="{C1748E8B-B4FA-B349-AE2D-0AB2229E5A27}">
      <dsp:nvSpPr>
        <dsp:cNvPr id="0" name=""/>
        <dsp:cNvSpPr/>
      </dsp:nvSpPr>
      <dsp:spPr>
        <a:xfrm>
          <a:off x="2751832" y="551160"/>
          <a:ext cx="2961679" cy="296167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7310" tIns="67310" rIns="67310" bIns="6731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b="1" kern="1200" dirty="0" err="1" smtClean="0"/>
            <a:t>Pedido</a:t>
          </a:r>
          <a:endParaRPr lang="en-US" sz="5300" b="1" kern="1200" dirty="0"/>
        </a:p>
      </dsp:txBody>
      <dsp:txXfrm>
        <a:off x="3185560" y="984888"/>
        <a:ext cx="2094223" cy="20942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7E5CE-D2B6-814B-A345-795B05356E69}">
      <dsp:nvSpPr>
        <dsp:cNvPr id="0" name=""/>
        <dsp:cNvSpPr/>
      </dsp:nvSpPr>
      <dsp:spPr>
        <a:xfrm>
          <a:off x="0" y="3059187"/>
          <a:ext cx="6096000" cy="100409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JU</a:t>
          </a:r>
          <a:r>
            <a:rPr lang="en-US" sz="1900" b="1" kern="1200" dirty="0" smtClean="0"/>
            <a:t>ÍZO RESCISÓRIO</a:t>
          </a:r>
          <a:endParaRPr lang="en-US" sz="1900" b="1" kern="1200" dirty="0"/>
        </a:p>
      </dsp:txBody>
      <dsp:txXfrm>
        <a:off x="0" y="3059187"/>
        <a:ext cx="6096000" cy="542210"/>
      </dsp:txXfrm>
    </dsp:sp>
    <dsp:sp modelId="{751CE9A8-C07D-CC49-93FA-DA70DE7799C7}">
      <dsp:nvSpPr>
        <dsp:cNvPr id="0" name=""/>
        <dsp:cNvSpPr/>
      </dsp:nvSpPr>
      <dsp:spPr>
        <a:xfrm>
          <a:off x="0" y="3581316"/>
          <a:ext cx="3047999" cy="46188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34290" rIns="192024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b="1" kern="1200"/>
        </a:p>
      </dsp:txBody>
      <dsp:txXfrm>
        <a:off x="0" y="3581316"/>
        <a:ext cx="3047999" cy="461883"/>
      </dsp:txXfrm>
    </dsp:sp>
    <dsp:sp modelId="{E1D6482B-1DB4-794A-A43E-DA6233BA42CA}">
      <dsp:nvSpPr>
        <dsp:cNvPr id="0" name=""/>
        <dsp:cNvSpPr/>
      </dsp:nvSpPr>
      <dsp:spPr>
        <a:xfrm>
          <a:off x="3048000" y="3581316"/>
          <a:ext cx="3047999" cy="46188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34290" rIns="192024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b="1" kern="1200"/>
        </a:p>
      </dsp:txBody>
      <dsp:txXfrm>
        <a:off x="3048000" y="3581316"/>
        <a:ext cx="3047999" cy="461883"/>
      </dsp:txXfrm>
    </dsp:sp>
    <dsp:sp modelId="{7B235E67-2219-3A44-AACF-CFC37C2DDCED}">
      <dsp:nvSpPr>
        <dsp:cNvPr id="0" name=""/>
        <dsp:cNvSpPr/>
      </dsp:nvSpPr>
      <dsp:spPr>
        <a:xfrm rot="10800000">
          <a:off x="0" y="1529953"/>
          <a:ext cx="6096000" cy="1544296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JU</a:t>
          </a:r>
          <a:r>
            <a:rPr lang="en-US" sz="1900" b="1" kern="1200" dirty="0" smtClean="0"/>
            <a:t>ÍZO RESCINDENTE</a:t>
          </a:r>
          <a:endParaRPr lang="en-US" sz="1900" b="1" kern="1200" dirty="0"/>
        </a:p>
      </dsp:txBody>
      <dsp:txXfrm rot="-10800000">
        <a:off x="0" y="1529953"/>
        <a:ext cx="6096000" cy="542047"/>
      </dsp:txXfrm>
    </dsp:sp>
    <dsp:sp modelId="{3BF023AB-87E7-9742-833F-FFC3B10B1244}">
      <dsp:nvSpPr>
        <dsp:cNvPr id="0" name=""/>
        <dsp:cNvSpPr/>
      </dsp:nvSpPr>
      <dsp:spPr>
        <a:xfrm>
          <a:off x="0" y="2072001"/>
          <a:ext cx="3047999" cy="46174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34290" rIns="192024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b="1" kern="1200"/>
        </a:p>
      </dsp:txBody>
      <dsp:txXfrm>
        <a:off x="0" y="2072001"/>
        <a:ext cx="3047999" cy="461744"/>
      </dsp:txXfrm>
    </dsp:sp>
    <dsp:sp modelId="{5E796317-8D59-C54A-AA13-1301A1BC55EA}">
      <dsp:nvSpPr>
        <dsp:cNvPr id="0" name=""/>
        <dsp:cNvSpPr/>
      </dsp:nvSpPr>
      <dsp:spPr>
        <a:xfrm>
          <a:off x="3048000" y="2072001"/>
          <a:ext cx="3047999" cy="46174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34290" rIns="192024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b="1" kern="1200"/>
        </a:p>
      </dsp:txBody>
      <dsp:txXfrm>
        <a:off x="3048000" y="2072001"/>
        <a:ext cx="3047999" cy="461744"/>
      </dsp:txXfrm>
    </dsp:sp>
    <dsp:sp modelId="{45FCF337-2BC7-1B4F-8BB7-EB7AF1655CB9}">
      <dsp:nvSpPr>
        <dsp:cNvPr id="0" name=""/>
        <dsp:cNvSpPr/>
      </dsp:nvSpPr>
      <dsp:spPr>
        <a:xfrm rot="10800000">
          <a:off x="0" y="718"/>
          <a:ext cx="6096000" cy="1544296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JU</a:t>
          </a:r>
          <a:r>
            <a:rPr lang="en-US" sz="1900" b="1" kern="1200" dirty="0" smtClean="0"/>
            <a:t>ÍZO DE ADMISSIBILIDADE</a:t>
          </a:r>
          <a:endParaRPr lang="en-US" sz="1900" b="1" kern="1200" dirty="0"/>
        </a:p>
      </dsp:txBody>
      <dsp:txXfrm rot="-10800000">
        <a:off x="0" y="718"/>
        <a:ext cx="6096000" cy="542047"/>
      </dsp:txXfrm>
    </dsp:sp>
    <dsp:sp modelId="{8D79837F-963F-BE41-B7A7-535BC2CD78E2}">
      <dsp:nvSpPr>
        <dsp:cNvPr id="0" name=""/>
        <dsp:cNvSpPr/>
      </dsp:nvSpPr>
      <dsp:spPr>
        <a:xfrm>
          <a:off x="0" y="542766"/>
          <a:ext cx="3047999" cy="46174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34290" rIns="192024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b="1" kern="1200"/>
        </a:p>
      </dsp:txBody>
      <dsp:txXfrm>
        <a:off x="0" y="542766"/>
        <a:ext cx="3047999" cy="461744"/>
      </dsp:txXfrm>
    </dsp:sp>
    <dsp:sp modelId="{819BF2C8-94A4-5147-81B1-DBEF82F1E4AE}">
      <dsp:nvSpPr>
        <dsp:cNvPr id="0" name=""/>
        <dsp:cNvSpPr/>
      </dsp:nvSpPr>
      <dsp:spPr>
        <a:xfrm>
          <a:off x="3048000" y="542766"/>
          <a:ext cx="3047999" cy="46174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34290" rIns="192024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b="1" kern="1200"/>
        </a:p>
      </dsp:txBody>
      <dsp:txXfrm>
        <a:off x="3048000" y="542766"/>
        <a:ext cx="3047999" cy="4617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B7FC8-12DE-3A43-991C-B564835D2DE8}" type="datetimeFigureOut">
              <a:rPr lang="en-US" smtClean="0"/>
              <a:t>21/06/17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9D658-F647-434B-BC91-E244D2B45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53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9D658-F647-434B-BC91-E244D2B45A2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405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870D9A1-F422-7949-AB54-7DA36879DE5E}" type="datetimeFigureOut">
              <a:rPr lang="en-US" smtClean="0"/>
              <a:t>16/06/17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14E628BE-FE3F-7948-A31B-F46F5F1915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D9A1-F422-7949-AB54-7DA36879DE5E}" type="datetimeFigureOut">
              <a:rPr lang="en-US" smtClean="0"/>
              <a:t>16/06/17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628BE-FE3F-7948-A31B-F46F5F1915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D9A1-F422-7949-AB54-7DA36879DE5E}" type="datetimeFigureOut">
              <a:rPr lang="en-US" smtClean="0"/>
              <a:t>16/06/17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628BE-FE3F-7948-A31B-F46F5F1915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D9A1-F422-7949-AB54-7DA36879DE5E}" type="datetimeFigureOut">
              <a:rPr lang="en-US" smtClean="0"/>
              <a:t>16/06/17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628BE-FE3F-7948-A31B-F46F5F19155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D9A1-F422-7949-AB54-7DA36879DE5E}" type="datetimeFigureOut">
              <a:rPr lang="en-US" smtClean="0"/>
              <a:t>16/06/17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628BE-FE3F-7948-A31B-F46F5F19155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D9A1-F422-7949-AB54-7DA36879DE5E}" type="datetimeFigureOut">
              <a:rPr lang="en-US" smtClean="0"/>
              <a:t>16/06/17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628BE-FE3F-7948-A31B-F46F5F1915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D9A1-F422-7949-AB54-7DA36879DE5E}" type="datetimeFigureOut">
              <a:rPr lang="en-US" smtClean="0"/>
              <a:t>16/06/17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628BE-FE3F-7948-A31B-F46F5F1915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5870D9A1-F422-7949-AB54-7DA36879DE5E}" type="datetimeFigureOut">
              <a:rPr lang="en-US" smtClean="0"/>
              <a:t>16/06/17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14E628BE-FE3F-7948-A31B-F46F5F1915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5870D9A1-F422-7949-AB54-7DA36879DE5E}" type="datetimeFigureOut">
              <a:rPr lang="en-US" smtClean="0"/>
              <a:t>16/06/17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14E628BE-FE3F-7948-A31B-F46F5F1915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D9A1-F422-7949-AB54-7DA36879DE5E}" type="datetimeFigureOut">
              <a:rPr lang="en-US" smtClean="0"/>
              <a:t>16/06/17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628BE-FE3F-7948-A31B-F46F5F1915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D9A1-F422-7949-AB54-7DA36879DE5E}" type="datetimeFigureOut">
              <a:rPr lang="en-US" smtClean="0"/>
              <a:t>16/06/17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628BE-FE3F-7948-A31B-F46F5F1915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870D9A1-F422-7949-AB54-7DA36879DE5E}" type="datetimeFigureOut">
              <a:rPr lang="en-US" smtClean="0"/>
              <a:t>16/06/17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4E628BE-FE3F-7948-A31B-F46F5F19155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Ação</a:t>
            </a:r>
            <a:r>
              <a:rPr lang="en-US" b="1" dirty="0" smtClean="0"/>
              <a:t> </a:t>
            </a:r>
            <a:r>
              <a:rPr lang="en-US" b="1" dirty="0" err="1" smtClean="0"/>
              <a:t>Rescisória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sz="4000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Prof. Dr. Rafael Menezes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244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08078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Contexto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94731883"/>
              </p:ext>
            </p:extLst>
          </p:nvPr>
        </p:nvGraphicFramePr>
        <p:xfrm>
          <a:off x="1524000" y="180291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0435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05930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Conceito</a:t>
            </a:r>
            <a:r>
              <a:rPr lang="en-US" b="1" dirty="0" smtClean="0"/>
              <a:t> e </a:t>
            </a:r>
            <a:r>
              <a:rPr lang="en-US" b="1" dirty="0" err="1" smtClean="0"/>
              <a:t>Objetivo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095023" y="2156129"/>
            <a:ext cx="6965245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“</a:t>
            </a:r>
            <a:r>
              <a:rPr lang="en-US" sz="2800" b="1" dirty="0"/>
              <a:t>Chama-se </a:t>
            </a:r>
            <a:r>
              <a:rPr lang="en-US" sz="2800" b="1" i="1" dirty="0" err="1"/>
              <a:t>rescisória</a:t>
            </a:r>
            <a:r>
              <a:rPr lang="en-US" sz="2800" b="1" dirty="0"/>
              <a:t> </a:t>
            </a:r>
            <a:r>
              <a:rPr lang="en-US" sz="2800" b="1" dirty="0" err="1"/>
              <a:t>à</a:t>
            </a:r>
            <a:r>
              <a:rPr lang="en-US" sz="2800" b="1" dirty="0"/>
              <a:t> </a:t>
            </a:r>
            <a:r>
              <a:rPr lang="en-US" sz="2800" b="1" dirty="0" err="1"/>
              <a:t>ação</a:t>
            </a:r>
            <a:r>
              <a:rPr lang="en-US" sz="2800" b="1" dirty="0"/>
              <a:t> </a:t>
            </a:r>
            <a:r>
              <a:rPr lang="en-US" sz="2800" b="1" dirty="0" err="1"/>
              <a:t>por</a:t>
            </a:r>
            <a:r>
              <a:rPr lang="en-US" sz="2800" b="1" dirty="0"/>
              <a:t> </a:t>
            </a:r>
            <a:r>
              <a:rPr lang="en-US" sz="2800" b="1" dirty="0" err="1"/>
              <a:t>meio</a:t>
            </a:r>
            <a:r>
              <a:rPr lang="en-US" sz="2800" b="1" dirty="0"/>
              <a:t> da </a:t>
            </a:r>
            <a:r>
              <a:rPr lang="en-US" sz="2800" b="1" dirty="0" err="1"/>
              <a:t>qual</a:t>
            </a:r>
            <a:r>
              <a:rPr lang="en-US" sz="2800" b="1" dirty="0"/>
              <a:t> se </a:t>
            </a:r>
            <a:r>
              <a:rPr lang="en-US" sz="2800" b="1" dirty="0" err="1"/>
              <a:t>pede</a:t>
            </a:r>
            <a:r>
              <a:rPr lang="en-US" sz="2800" b="1" dirty="0"/>
              <a:t> a </a:t>
            </a:r>
            <a:r>
              <a:rPr lang="en-US" sz="2800" b="1" dirty="0" err="1"/>
              <a:t>desconstituição</a:t>
            </a:r>
            <a:r>
              <a:rPr lang="en-US" sz="2800" b="1" dirty="0"/>
              <a:t> de </a:t>
            </a:r>
            <a:r>
              <a:rPr lang="en-US" sz="2800" b="1" dirty="0" err="1"/>
              <a:t>sentença</a:t>
            </a:r>
            <a:r>
              <a:rPr lang="en-US" sz="2800" b="1" dirty="0"/>
              <a:t> </a:t>
            </a:r>
            <a:r>
              <a:rPr lang="en-US" sz="2800" b="1" dirty="0" err="1"/>
              <a:t>trânsita</a:t>
            </a:r>
            <a:r>
              <a:rPr lang="en-US" sz="2800" b="1" dirty="0"/>
              <a:t> </a:t>
            </a:r>
            <a:r>
              <a:rPr lang="en-US" sz="2800" b="1" dirty="0" err="1"/>
              <a:t>em</a:t>
            </a:r>
            <a:r>
              <a:rPr lang="en-US" sz="2800" b="1" dirty="0"/>
              <a:t> </a:t>
            </a:r>
            <a:r>
              <a:rPr lang="en-US" sz="2800" b="1" dirty="0" err="1"/>
              <a:t>julgado</a:t>
            </a:r>
            <a:r>
              <a:rPr lang="en-US" sz="2800" b="1" dirty="0"/>
              <a:t>, com eventual </a:t>
            </a:r>
            <a:r>
              <a:rPr lang="en-US" sz="2800" b="1" dirty="0" err="1"/>
              <a:t>rejulgamento</a:t>
            </a:r>
            <a:r>
              <a:rPr lang="en-US" sz="2800" b="1" dirty="0"/>
              <a:t>, a </a:t>
            </a:r>
            <a:r>
              <a:rPr lang="en-US" sz="2800" b="1" dirty="0" err="1"/>
              <a:t>seguir</a:t>
            </a:r>
            <a:r>
              <a:rPr lang="en-US" sz="2800" b="1" dirty="0"/>
              <a:t>, da </a:t>
            </a:r>
            <a:r>
              <a:rPr lang="en-US" sz="2800" b="1" dirty="0" err="1"/>
              <a:t>matéria</a:t>
            </a:r>
            <a:r>
              <a:rPr lang="en-US" sz="2800" b="1" dirty="0"/>
              <a:t> </a:t>
            </a:r>
            <a:r>
              <a:rPr lang="en-US" sz="2800" b="1" dirty="0" err="1"/>
              <a:t>nela</a:t>
            </a:r>
            <a:r>
              <a:rPr lang="en-US" sz="2800" b="1" dirty="0"/>
              <a:t> </a:t>
            </a:r>
            <a:r>
              <a:rPr lang="en-US" sz="2800" b="1" dirty="0" err="1"/>
              <a:t>julgada</a:t>
            </a:r>
            <a:r>
              <a:rPr lang="en-US" sz="2800" dirty="0"/>
              <a:t>”</a:t>
            </a:r>
            <a:r>
              <a:rPr lang="en-US" sz="2800" dirty="0" smtClean="0"/>
              <a:t>.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(BARBOSA MOREIRA)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6902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569441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2055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Objeto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1911496"/>
            <a:ext cx="69652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Art. 966.  A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decisão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mérito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b="1" i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transitada</a:t>
            </a:r>
            <a:r>
              <a:rPr lang="en-US" b="1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b="1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julgado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pode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rescindida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quando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]</a:t>
            </a:r>
          </a:p>
          <a:p>
            <a:pPr algn="just"/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§ 2</a:t>
            </a:r>
            <a:r>
              <a:rPr lang="en-US" baseline="30000" dirty="0">
                <a:solidFill>
                  <a:srgbClr val="000000"/>
                </a:solidFill>
                <a:latin typeface="Franklin Gothic Book"/>
                <a:cs typeface="Franklin Gothic Book"/>
              </a:rPr>
              <a:t>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Nas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hipóteses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previstas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incisos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do caput,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será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rescindível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decisão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transitada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julgado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b="1" i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embora</a:t>
            </a:r>
            <a:r>
              <a:rPr lang="en-US" b="1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não</a:t>
            </a:r>
            <a:r>
              <a:rPr lang="en-US" b="1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seja</a:t>
            </a:r>
            <a:r>
              <a:rPr lang="en-US" b="1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i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mérito</a:t>
            </a:r>
            <a:r>
              <a:rPr lang="en-US" b="1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b="1" i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impeça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I - nova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propositura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demanda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; </a:t>
            </a:r>
            <a:r>
              <a:rPr lang="en-US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II -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admissibilidade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recurso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correspondente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973799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Objeto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95023" y="2146789"/>
            <a:ext cx="6965245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b="1" dirty="0" err="1" smtClean="0"/>
              <a:t>Regra</a:t>
            </a:r>
            <a:r>
              <a:rPr lang="en-US" dirty="0" smtClean="0"/>
              <a:t>: </a:t>
            </a:r>
            <a:r>
              <a:rPr lang="en-US" dirty="0" err="1" smtClean="0"/>
              <a:t>decis</a:t>
            </a:r>
            <a:r>
              <a:rPr lang="en-US" dirty="0" err="1" smtClean="0"/>
              <a:t>ões</a:t>
            </a:r>
            <a:r>
              <a:rPr lang="en-US" dirty="0" smtClean="0"/>
              <a:t> de </a:t>
            </a:r>
            <a:r>
              <a:rPr lang="en-US" dirty="0" err="1" smtClean="0"/>
              <a:t>mérito</a:t>
            </a:r>
            <a:r>
              <a:rPr lang="en-US" dirty="0" smtClean="0"/>
              <a:t> </a:t>
            </a:r>
            <a:r>
              <a:rPr lang="en-US" dirty="0" err="1" smtClean="0"/>
              <a:t>transitadas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julgado</a:t>
            </a:r>
            <a:r>
              <a:rPr lang="en-US" dirty="0" smtClean="0"/>
              <a:t>.</a:t>
            </a:r>
          </a:p>
          <a:p>
            <a:endParaRPr lang="en-US" b="1" dirty="0"/>
          </a:p>
          <a:p>
            <a:pPr marL="285750" indent="-285750">
              <a:buFont typeface="Wingdings" charset="2"/>
              <a:buChar char="ü"/>
            </a:pPr>
            <a:r>
              <a:rPr lang="en-US" dirty="0" err="1" smtClean="0"/>
              <a:t>Decisões</a:t>
            </a:r>
            <a:r>
              <a:rPr lang="en-US" dirty="0" smtClean="0"/>
              <a:t> </a:t>
            </a:r>
            <a:r>
              <a:rPr lang="en-US" dirty="0" err="1" smtClean="0"/>
              <a:t>Interlocutórias</a:t>
            </a:r>
            <a:r>
              <a:rPr lang="en-US" dirty="0" smtClean="0"/>
              <a:t> (</a:t>
            </a:r>
            <a:r>
              <a:rPr lang="en-US" b="1" dirty="0" smtClean="0"/>
              <a:t>art. 356, I c/c 487 c/c 502, CPC</a:t>
            </a:r>
            <a:r>
              <a:rPr lang="en-US" dirty="0" smtClean="0"/>
              <a:t>) </a:t>
            </a:r>
          </a:p>
          <a:p>
            <a:endParaRPr lang="en-US" dirty="0" smtClean="0"/>
          </a:p>
          <a:p>
            <a:pPr marL="285750" indent="-285750">
              <a:buFont typeface="Wingdings" charset="2"/>
              <a:buChar char="ü"/>
            </a:pPr>
            <a:r>
              <a:rPr lang="en-US" dirty="0" err="1" smtClean="0"/>
              <a:t>Sentenças</a:t>
            </a:r>
            <a:r>
              <a:rPr lang="en-US" dirty="0" smtClean="0"/>
              <a:t> (</a:t>
            </a:r>
            <a:r>
              <a:rPr lang="en-US" dirty="0" err="1" smtClean="0"/>
              <a:t>conteúdo</a:t>
            </a:r>
            <a:r>
              <a:rPr lang="en-US" dirty="0" smtClean="0"/>
              <a:t> do 487, CPC)</a:t>
            </a:r>
          </a:p>
          <a:p>
            <a:pPr marL="285750" indent="-285750">
              <a:buFont typeface="Wingdings" charset="2"/>
              <a:buChar char="ü"/>
            </a:pPr>
            <a:endParaRPr lang="en-US" dirty="0"/>
          </a:p>
          <a:p>
            <a:pPr marL="285750" indent="-285750">
              <a:buFont typeface="Wingdings" charset="2"/>
              <a:buChar char="ü"/>
            </a:pPr>
            <a:r>
              <a:rPr lang="en-US" dirty="0" err="1" smtClean="0"/>
              <a:t>Decisões</a:t>
            </a:r>
            <a:r>
              <a:rPr lang="en-US" dirty="0" smtClean="0"/>
              <a:t> </a:t>
            </a:r>
            <a:r>
              <a:rPr lang="en-US" dirty="0" err="1" smtClean="0"/>
              <a:t>Monocráticas</a:t>
            </a:r>
            <a:r>
              <a:rPr lang="en-US" dirty="0" smtClean="0"/>
              <a:t> (art. 932, CPC)</a:t>
            </a:r>
          </a:p>
          <a:p>
            <a:pPr marL="285750" indent="-285750">
              <a:buFont typeface="Wingdings" charset="2"/>
              <a:buChar char="ü"/>
            </a:pPr>
            <a:endParaRPr lang="en-US" dirty="0"/>
          </a:p>
          <a:p>
            <a:pPr marL="285750" indent="-285750">
              <a:buFont typeface="Wingdings" charset="2"/>
              <a:buChar char="ü"/>
            </a:pPr>
            <a:r>
              <a:rPr lang="en-US" dirty="0" err="1" smtClean="0"/>
              <a:t>Acórdãos</a:t>
            </a:r>
            <a:endParaRPr lang="en-US" dirty="0" smtClean="0"/>
          </a:p>
          <a:p>
            <a:pPr marL="285750" indent="-285750">
              <a:buFont typeface="Wingdings" charset="2"/>
              <a:buChar char="ü"/>
            </a:pPr>
            <a:endParaRPr lang="en-US" b="1" dirty="0"/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PRESSUPOSTO: ANÁLISE DE MÉRITO</a:t>
            </a:r>
          </a:p>
          <a:p>
            <a:pPr marL="285750" indent="-285750">
              <a:buFont typeface="Wingdings" charset="2"/>
              <a:buChar char="ü"/>
            </a:pPr>
            <a:endParaRPr lang="en-US" b="1" dirty="0"/>
          </a:p>
          <a:p>
            <a:pPr marL="285750" indent="-285750">
              <a:buFont typeface="Wingdings" charset="2"/>
              <a:buChar char="ü"/>
            </a:pPr>
            <a:endParaRPr lang="en-US" dirty="0" smtClean="0"/>
          </a:p>
          <a:p>
            <a:pPr marL="285750" indent="-285750">
              <a:buFont typeface="Wingdings" charset="2"/>
              <a:buChar char="ü"/>
            </a:pPr>
            <a:endParaRPr lang="en-US" dirty="0"/>
          </a:p>
          <a:p>
            <a:pPr marL="285750" indent="-285750">
              <a:buFont typeface="Wingdings" charset="2"/>
              <a:buChar char="ü"/>
            </a:pPr>
            <a:endParaRPr lang="en-US" dirty="0" smtClean="0"/>
          </a:p>
          <a:p>
            <a:pPr marL="285750" indent="-285750">
              <a:buFont typeface="Wingdings" charset="2"/>
              <a:buChar char="ü"/>
            </a:pPr>
            <a:endParaRPr lang="en-US" dirty="0"/>
          </a:p>
          <a:p>
            <a:pPr marL="285750" indent="-285750">
              <a:buFont typeface="Wingdings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719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Objeto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95023" y="2146789"/>
            <a:ext cx="696524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charset="2"/>
              <a:buChar char="ü"/>
            </a:pPr>
            <a:r>
              <a:rPr lang="en-US" sz="2000" b="1" dirty="0" err="1" smtClean="0">
                <a:latin typeface="Franklin Gothic Book"/>
                <a:cs typeface="Franklin Gothic Book"/>
              </a:rPr>
              <a:t>Exce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ção</a:t>
            </a:r>
            <a:r>
              <a:rPr lang="en-US" sz="2000" dirty="0" smtClean="0">
                <a:latin typeface="Franklin Gothic Book"/>
                <a:cs typeface="Franklin Gothic Book"/>
              </a:rPr>
              <a:t>: </a:t>
            </a:r>
            <a:r>
              <a:rPr lang="en-US" sz="2000" dirty="0" err="1" smtClean="0">
                <a:latin typeface="Franklin Gothic Book"/>
                <a:cs typeface="Franklin Gothic Book"/>
              </a:rPr>
              <a:t>decis</a:t>
            </a:r>
            <a:r>
              <a:rPr lang="en-US" sz="2000" dirty="0" err="1" smtClean="0">
                <a:latin typeface="Franklin Gothic Book"/>
                <a:cs typeface="Franklin Gothic Book"/>
              </a:rPr>
              <a:t>ões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terminativas</a:t>
            </a:r>
            <a:endParaRPr lang="en-US" sz="2000" dirty="0" smtClean="0">
              <a:latin typeface="Franklin Gothic Book"/>
              <a:cs typeface="Franklin Gothic Book"/>
            </a:endParaRPr>
          </a:p>
          <a:p>
            <a:pPr marL="285750" indent="-285750" algn="just">
              <a:buFont typeface="Wingdings" charset="2"/>
              <a:buChar char="ü"/>
            </a:pPr>
            <a:endParaRPr lang="en-US" dirty="0" smtClean="0">
              <a:latin typeface="Franklin Gothic Book"/>
              <a:cs typeface="Franklin Gothic Book"/>
            </a:endParaRPr>
          </a:p>
          <a:p>
            <a:pPr marL="285750" indent="-285750" algn="just">
              <a:buFont typeface="Wingdings" charset="2"/>
              <a:buChar char="ü"/>
            </a:pPr>
            <a:endParaRPr lang="en-US" dirty="0"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ü"/>
            </a:pPr>
            <a:r>
              <a:rPr lang="en-US" sz="2000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impeça</a:t>
            </a:r>
            <a:r>
              <a:rPr lang="en-US" sz="2000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nova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propositura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demanda</a:t>
            </a:r>
            <a:endParaRPr lang="en-US" sz="2000" b="1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  ex.: </a:t>
            </a:r>
            <a:r>
              <a:rPr lang="en-US" sz="2000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reconhecimento</a:t>
            </a:r>
            <a:r>
              <a:rPr lang="en-US" sz="2000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coisa</a:t>
            </a:r>
            <a:r>
              <a:rPr lang="en-US" sz="2000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julgada</a:t>
            </a:r>
            <a:endParaRPr lang="en-US" sz="2000" b="1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ü"/>
            </a:pPr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ü"/>
            </a:pP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>
              <a:buFont typeface="Wingdings" charset="2"/>
              <a:buChar char="ü"/>
            </a:pPr>
            <a:r>
              <a:rPr lang="en-US" sz="2000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inadmita</a:t>
            </a:r>
            <a:r>
              <a:rPr lang="en-US" sz="2000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contra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julgamento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mérito</a:t>
            </a:r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  ex.: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intempestividade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ctr"/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285750" indent="-285750">
              <a:buFont typeface="Wingdings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589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Objeto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95023" y="2192143"/>
            <a:ext cx="69652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charset="2"/>
              <a:buChar char="ü"/>
            </a:pPr>
            <a:r>
              <a:rPr lang="en-US" sz="32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Pode</a:t>
            </a:r>
            <a:r>
              <a:rPr lang="en-US" sz="32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recair</a:t>
            </a:r>
            <a:r>
              <a:rPr lang="en-US" sz="32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tanto</a:t>
            </a:r>
            <a:r>
              <a:rPr lang="en-US" sz="32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32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sobre</a:t>
            </a:r>
            <a:r>
              <a:rPr lang="en-US" sz="32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sz="32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quest</a:t>
            </a:r>
            <a:r>
              <a:rPr lang="en-US" sz="32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ão</a:t>
            </a:r>
            <a:r>
              <a:rPr lang="en-US" sz="32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principal </a:t>
            </a:r>
            <a:r>
              <a:rPr lang="en-US" sz="32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quanto</a:t>
            </a:r>
            <a:r>
              <a:rPr lang="en-US" sz="32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sz="32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questão</a:t>
            </a:r>
            <a:r>
              <a:rPr lang="en-US" sz="32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prejudicial.</a:t>
            </a:r>
          </a:p>
          <a:p>
            <a:pPr marL="285750" indent="-285750" algn="ctr">
              <a:buFont typeface="Wingdings" charset="2"/>
              <a:buChar char="ü"/>
            </a:pPr>
            <a:endParaRPr lang="en-US" sz="3200" b="1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marL="285750" indent="-285750" algn="ctr">
              <a:buFont typeface="Wingdings" charset="2"/>
              <a:buChar char="ü"/>
            </a:pPr>
            <a:r>
              <a:rPr lang="en-US" sz="3200" b="1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Contornos</a:t>
            </a:r>
            <a:r>
              <a:rPr lang="en-US" sz="32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do art. 503, do CPC</a:t>
            </a:r>
            <a:endParaRPr lang="en-US" sz="3200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021098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95023" y="800945"/>
            <a:ext cx="696524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rgbClr val="000000"/>
                </a:solidFill>
              </a:rPr>
              <a:t>Art. 503.  A </a:t>
            </a:r>
            <a:r>
              <a:rPr lang="en-US" sz="2000" dirty="0" err="1">
                <a:solidFill>
                  <a:srgbClr val="000000"/>
                </a:solidFill>
              </a:rPr>
              <a:t>decisão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que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julgar</a:t>
            </a:r>
            <a:r>
              <a:rPr lang="en-US" sz="2000" dirty="0">
                <a:solidFill>
                  <a:srgbClr val="000000"/>
                </a:solidFill>
              </a:rPr>
              <a:t> total </a:t>
            </a:r>
            <a:r>
              <a:rPr lang="en-US" sz="2000" dirty="0" err="1">
                <a:solidFill>
                  <a:srgbClr val="000000"/>
                </a:solidFill>
              </a:rPr>
              <a:t>ou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parcialmente</a:t>
            </a:r>
            <a:r>
              <a:rPr lang="en-US" sz="2000" dirty="0">
                <a:solidFill>
                  <a:srgbClr val="000000"/>
                </a:solidFill>
              </a:rPr>
              <a:t> o </a:t>
            </a:r>
            <a:r>
              <a:rPr lang="en-US" sz="2000" dirty="0" err="1">
                <a:solidFill>
                  <a:srgbClr val="000000"/>
                </a:solidFill>
              </a:rPr>
              <a:t>mérito</a:t>
            </a:r>
            <a:r>
              <a:rPr lang="en-US" sz="2000" dirty="0">
                <a:solidFill>
                  <a:srgbClr val="000000"/>
                </a:solidFill>
              </a:rPr>
              <a:t> tem </a:t>
            </a:r>
            <a:r>
              <a:rPr lang="en-US" sz="2000" dirty="0" err="1">
                <a:solidFill>
                  <a:srgbClr val="000000"/>
                </a:solidFill>
              </a:rPr>
              <a:t>força</a:t>
            </a:r>
            <a:r>
              <a:rPr lang="en-US" sz="2000" dirty="0">
                <a:solidFill>
                  <a:srgbClr val="000000"/>
                </a:solidFill>
              </a:rPr>
              <a:t> de lei </a:t>
            </a:r>
            <a:r>
              <a:rPr lang="en-US" sz="2000" b="1" i="1" u="sng" dirty="0" err="1">
                <a:solidFill>
                  <a:srgbClr val="000000"/>
                </a:solidFill>
              </a:rPr>
              <a:t>nos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limites</a:t>
            </a:r>
            <a:r>
              <a:rPr lang="en-US" sz="2000" b="1" i="1" u="sng" dirty="0">
                <a:solidFill>
                  <a:srgbClr val="000000"/>
                </a:solidFill>
              </a:rPr>
              <a:t> da </a:t>
            </a:r>
            <a:r>
              <a:rPr lang="en-US" sz="2000" b="1" i="1" u="sng" dirty="0" err="1">
                <a:solidFill>
                  <a:srgbClr val="000000"/>
                </a:solidFill>
              </a:rPr>
              <a:t>questão</a:t>
            </a:r>
            <a:r>
              <a:rPr lang="en-US" sz="2000" b="1" i="1" u="sng" dirty="0">
                <a:solidFill>
                  <a:srgbClr val="000000"/>
                </a:solidFill>
              </a:rPr>
              <a:t> principal </a:t>
            </a:r>
            <a:r>
              <a:rPr lang="en-US" sz="2000" b="1" i="1" u="sng" dirty="0" err="1">
                <a:solidFill>
                  <a:srgbClr val="000000"/>
                </a:solidFill>
              </a:rPr>
              <a:t>expressamente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decidida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  <a:p>
            <a:pPr algn="just"/>
            <a:endParaRPr lang="en-US" sz="2000" dirty="0">
              <a:solidFill>
                <a:srgbClr val="000000"/>
              </a:solidFill>
            </a:endParaRPr>
          </a:p>
          <a:p>
            <a:pPr algn="just"/>
            <a:r>
              <a:rPr lang="en-US" sz="2000" dirty="0">
                <a:solidFill>
                  <a:srgbClr val="000000"/>
                </a:solidFill>
              </a:rPr>
              <a:t>§ 1</a:t>
            </a:r>
            <a:r>
              <a:rPr lang="en-US" sz="2000" baseline="30000" dirty="0">
                <a:solidFill>
                  <a:srgbClr val="000000"/>
                </a:solidFill>
              </a:rPr>
              <a:t>o</a:t>
            </a:r>
            <a:r>
              <a:rPr lang="en-US" sz="2000" dirty="0">
                <a:solidFill>
                  <a:srgbClr val="000000"/>
                </a:solidFill>
              </a:rPr>
              <a:t> O </a:t>
            </a:r>
            <a:r>
              <a:rPr lang="en-US" sz="2000" dirty="0" err="1">
                <a:solidFill>
                  <a:srgbClr val="000000"/>
                </a:solidFill>
              </a:rPr>
              <a:t>disposto</a:t>
            </a:r>
            <a:r>
              <a:rPr lang="en-US" sz="2000" dirty="0">
                <a:solidFill>
                  <a:srgbClr val="000000"/>
                </a:solidFill>
              </a:rPr>
              <a:t> no caput </a:t>
            </a:r>
            <a:r>
              <a:rPr lang="en-US" sz="2000" dirty="0" err="1">
                <a:solidFill>
                  <a:srgbClr val="000000"/>
                </a:solidFill>
              </a:rPr>
              <a:t>aplica</a:t>
            </a:r>
            <a:r>
              <a:rPr lang="en-US" sz="2000" dirty="0">
                <a:solidFill>
                  <a:srgbClr val="000000"/>
                </a:solidFill>
              </a:rPr>
              <a:t>-se </a:t>
            </a:r>
            <a:r>
              <a:rPr lang="en-US" sz="2000" dirty="0" err="1">
                <a:solidFill>
                  <a:srgbClr val="000000"/>
                </a:solidFill>
              </a:rPr>
              <a:t>à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resolução</a:t>
            </a:r>
            <a:r>
              <a:rPr lang="en-US" sz="2000" dirty="0">
                <a:solidFill>
                  <a:srgbClr val="000000"/>
                </a:solidFill>
              </a:rPr>
              <a:t> de </a:t>
            </a:r>
            <a:r>
              <a:rPr lang="en-US" sz="2000" b="1" i="1" u="sng" dirty="0" err="1">
                <a:solidFill>
                  <a:srgbClr val="000000"/>
                </a:solidFill>
              </a:rPr>
              <a:t>questão</a:t>
            </a:r>
            <a:r>
              <a:rPr lang="en-US" sz="2000" b="1" i="1" u="sng" dirty="0">
                <a:solidFill>
                  <a:srgbClr val="000000"/>
                </a:solidFill>
              </a:rPr>
              <a:t> prejudicial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decidida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expressa</a:t>
            </a:r>
            <a:r>
              <a:rPr lang="en-US" sz="2000" b="1" i="1" u="sng" dirty="0">
                <a:solidFill>
                  <a:srgbClr val="000000"/>
                </a:solidFill>
              </a:rPr>
              <a:t> e </a:t>
            </a:r>
            <a:r>
              <a:rPr lang="en-US" sz="2000" b="1" i="1" u="sng" dirty="0" err="1">
                <a:solidFill>
                  <a:srgbClr val="000000"/>
                </a:solidFill>
              </a:rPr>
              <a:t>incidentemente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no </a:t>
            </a:r>
            <a:r>
              <a:rPr lang="en-US" sz="2000" dirty="0" err="1">
                <a:solidFill>
                  <a:srgbClr val="000000"/>
                </a:solidFill>
              </a:rPr>
              <a:t>processo</a:t>
            </a:r>
            <a:r>
              <a:rPr lang="en-US" sz="2000" dirty="0">
                <a:solidFill>
                  <a:srgbClr val="000000"/>
                </a:solidFill>
              </a:rPr>
              <a:t>, se</a:t>
            </a:r>
            <a:r>
              <a:rPr lang="en-US" sz="2000" dirty="0" smtClean="0">
                <a:solidFill>
                  <a:srgbClr val="000000"/>
                </a:solidFill>
              </a:rPr>
              <a:t>:</a:t>
            </a:r>
          </a:p>
          <a:p>
            <a:pPr algn="just"/>
            <a:endParaRPr lang="en-US" sz="2000" dirty="0">
              <a:solidFill>
                <a:srgbClr val="000000"/>
              </a:solidFill>
            </a:endParaRPr>
          </a:p>
          <a:p>
            <a:pPr algn="ctr"/>
            <a:r>
              <a:rPr lang="en-US" sz="2000" b="1" i="1" dirty="0">
                <a:solidFill>
                  <a:srgbClr val="000000"/>
                </a:solidFill>
              </a:rPr>
              <a:t>I - </a:t>
            </a:r>
            <a:r>
              <a:rPr lang="en-US" sz="2000" b="1" i="1" dirty="0" err="1">
                <a:solidFill>
                  <a:srgbClr val="000000"/>
                </a:solidFill>
              </a:rPr>
              <a:t>dessa</a:t>
            </a:r>
            <a:r>
              <a:rPr lang="en-US" sz="2000" b="1" i="1" dirty="0">
                <a:solidFill>
                  <a:srgbClr val="000000"/>
                </a:solidFill>
              </a:rPr>
              <a:t> </a:t>
            </a:r>
            <a:r>
              <a:rPr lang="en-US" sz="2000" b="1" i="1" dirty="0" err="1">
                <a:solidFill>
                  <a:srgbClr val="000000"/>
                </a:solidFill>
              </a:rPr>
              <a:t>resolução</a:t>
            </a:r>
            <a:r>
              <a:rPr lang="en-US" sz="2000" b="1" i="1" dirty="0">
                <a:solidFill>
                  <a:srgbClr val="000000"/>
                </a:solidFill>
              </a:rPr>
              <a:t> </a:t>
            </a:r>
            <a:r>
              <a:rPr lang="en-US" sz="2000" b="1" i="1" dirty="0" err="1">
                <a:solidFill>
                  <a:srgbClr val="000000"/>
                </a:solidFill>
              </a:rPr>
              <a:t>depender</a:t>
            </a:r>
            <a:r>
              <a:rPr lang="en-US" sz="2000" b="1" i="1" dirty="0">
                <a:solidFill>
                  <a:srgbClr val="000000"/>
                </a:solidFill>
              </a:rPr>
              <a:t> o </a:t>
            </a:r>
            <a:r>
              <a:rPr lang="en-US" sz="2000" b="1" i="1" dirty="0" err="1">
                <a:solidFill>
                  <a:srgbClr val="000000"/>
                </a:solidFill>
              </a:rPr>
              <a:t>julgamento</a:t>
            </a:r>
            <a:r>
              <a:rPr lang="en-US" sz="2000" b="1" i="1" dirty="0">
                <a:solidFill>
                  <a:srgbClr val="000000"/>
                </a:solidFill>
              </a:rPr>
              <a:t> do </a:t>
            </a:r>
            <a:r>
              <a:rPr lang="en-US" sz="2000" b="1" i="1" dirty="0" err="1">
                <a:solidFill>
                  <a:srgbClr val="000000"/>
                </a:solidFill>
              </a:rPr>
              <a:t>mérito</a:t>
            </a:r>
            <a:r>
              <a:rPr lang="en-US" sz="2000" b="1" i="1" dirty="0">
                <a:solidFill>
                  <a:srgbClr val="000000"/>
                </a:solidFill>
              </a:rPr>
              <a:t>;</a:t>
            </a:r>
          </a:p>
          <a:p>
            <a:pPr algn="ctr"/>
            <a:r>
              <a:rPr lang="en-US" sz="2000" b="1" i="1" dirty="0">
                <a:solidFill>
                  <a:srgbClr val="000000"/>
                </a:solidFill>
              </a:rPr>
              <a:t>II - a </a:t>
            </a:r>
            <a:r>
              <a:rPr lang="en-US" sz="2000" b="1" i="1" dirty="0" err="1">
                <a:solidFill>
                  <a:srgbClr val="000000"/>
                </a:solidFill>
              </a:rPr>
              <a:t>seu</a:t>
            </a:r>
            <a:r>
              <a:rPr lang="en-US" sz="2000" b="1" i="1" dirty="0">
                <a:solidFill>
                  <a:srgbClr val="000000"/>
                </a:solidFill>
              </a:rPr>
              <a:t> </a:t>
            </a:r>
            <a:r>
              <a:rPr lang="en-US" sz="2000" b="1" i="1" dirty="0" err="1">
                <a:solidFill>
                  <a:srgbClr val="000000"/>
                </a:solidFill>
              </a:rPr>
              <a:t>respeito</a:t>
            </a:r>
            <a:r>
              <a:rPr lang="en-US" sz="2000" b="1" i="1" dirty="0">
                <a:solidFill>
                  <a:srgbClr val="000000"/>
                </a:solidFill>
              </a:rPr>
              <a:t> </a:t>
            </a:r>
            <a:r>
              <a:rPr lang="en-US" sz="2000" b="1" i="1" dirty="0" err="1">
                <a:solidFill>
                  <a:srgbClr val="000000"/>
                </a:solidFill>
              </a:rPr>
              <a:t>tiver</a:t>
            </a:r>
            <a:r>
              <a:rPr lang="en-US" sz="2000" b="1" i="1" dirty="0">
                <a:solidFill>
                  <a:srgbClr val="000000"/>
                </a:solidFill>
              </a:rPr>
              <a:t> </a:t>
            </a:r>
            <a:r>
              <a:rPr lang="en-US" sz="2000" b="1" i="1" dirty="0" err="1">
                <a:solidFill>
                  <a:srgbClr val="000000"/>
                </a:solidFill>
              </a:rPr>
              <a:t>havido</a:t>
            </a:r>
            <a:r>
              <a:rPr lang="en-US" sz="2000" b="1" i="1" dirty="0">
                <a:solidFill>
                  <a:srgbClr val="000000"/>
                </a:solidFill>
              </a:rPr>
              <a:t> </a:t>
            </a:r>
            <a:r>
              <a:rPr lang="en-US" sz="2000" b="1" i="1" dirty="0" err="1">
                <a:solidFill>
                  <a:srgbClr val="000000"/>
                </a:solidFill>
              </a:rPr>
              <a:t>contraditório</a:t>
            </a:r>
            <a:r>
              <a:rPr lang="en-US" sz="2000" b="1" i="1" dirty="0">
                <a:solidFill>
                  <a:srgbClr val="000000"/>
                </a:solidFill>
              </a:rPr>
              <a:t> </a:t>
            </a:r>
            <a:r>
              <a:rPr lang="en-US" sz="2000" b="1" i="1" dirty="0" err="1">
                <a:solidFill>
                  <a:srgbClr val="000000"/>
                </a:solidFill>
              </a:rPr>
              <a:t>prévio</a:t>
            </a:r>
            <a:r>
              <a:rPr lang="en-US" sz="2000" b="1" i="1" dirty="0">
                <a:solidFill>
                  <a:srgbClr val="000000"/>
                </a:solidFill>
              </a:rPr>
              <a:t> e </a:t>
            </a:r>
            <a:r>
              <a:rPr lang="en-US" sz="2000" b="1" i="1" dirty="0" err="1">
                <a:solidFill>
                  <a:srgbClr val="000000"/>
                </a:solidFill>
              </a:rPr>
              <a:t>efetivo</a:t>
            </a:r>
            <a:r>
              <a:rPr lang="en-US" sz="2000" b="1" i="1" dirty="0">
                <a:solidFill>
                  <a:srgbClr val="000000"/>
                </a:solidFill>
              </a:rPr>
              <a:t>, </a:t>
            </a:r>
            <a:r>
              <a:rPr lang="en-US" sz="2000" b="1" i="1" dirty="0" err="1">
                <a:solidFill>
                  <a:srgbClr val="000000"/>
                </a:solidFill>
              </a:rPr>
              <a:t>não</a:t>
            </a:r>
            <a:r>
              <a:rPr lang="en-US" sz="2000" b="1" i="1" dirty="0">
                <a:solidFill>
                  <a:srgbClr val="000000"/>
                </a:solidFill>
              </a:rPr>
              <a:t> se </a:t>
            </a:r>
            <a:r>
              <a:rPr lang="en-US" sz="2000" b="1" i="1" dirty="0" err="1">
                <a:solidFill>
                  <a:srgbClr val="000000"/>
                </a:solidFill>
              </a:rPr>
              <a:t>aplicando</a:t>
            </a:r>
            <a:r>
              <a:rPr lang="en-US" sz="2000" b="1" i="1" dirty="0">
                <a:solidFill>
                  <a:srgbClr val="000000"/>
                </a:solidFill>
              </a:rPr>
              <a:t> no </a:t>
            </a:r>
            <a:r>
              <a:rPr lang="en-US" sz="2000" b="1" i="1" dirty="0" err="1">
                <a:solidFill>
                  <a:srgbClr val="000000"/>
                </a:solidFill>
              </a:rPr>
              <a:t>caso</a:t>
            </a:r>
            <a:r>
              <a:rPr lang="en-US" sz="2000" b="1" i="1" dirty="0">
                <a:solidFill>
                  <a:srgbClr val="000000"/>
                </a:solidFill>
              </a:rPr>
              <a:t> de </a:t>
            </a:r>
            <a:r>
              <a:rPr lang="en-US" sz="2000" b="1" i="1" dirty="0" err="1">
                <a:solidFill>
                  <a:srgbClr val="000000"/>
                </a:solidFill>
              </a:rPr>
              <a:t>revelia</a:t>
            </a:r>
            <a:r>
              <a:rPr lang="en-US" sz="2000" b="1" i="1" dirty="0">
                <a:solidFill>
                  <a:srgbClr val="000000"/>
                </a:solidFill>
              </a:rPr>
              <a:t>;</a:t>
            </a:r>
          </a:p>
          <a:p>
            <a:pPr algn="ctr"/>
            <a:r>
              <a:rPr lang="en-US" sz="2000" b="1" i="1" dirty="0">
                <a:solidFill>
                  <a:srgbClr val="000000"/>
                </a:solidFill>
              </a:rPr>
              <a:t>III - o </a:t>
            </a:r>
            <a:r>
              <a:rPr lang="en-US" sz="2000" b="1" i="1" dirty="0" err="1">
                <a:solidFill>
                  <a:srgbClr val="000000"/>
                </a:solidFill>
              </a:rPr>
              <a:t>juízo</a:t>
            </a:r>
            <a:r>
              <a:rPr lang="en-US" sz="2000" b="1" i="1" dirty="0">
                <a:solidFill>
                  <a:srgbClr val="000000"/>
                </a:solidFill>
              </a:rPr>
              <a:t> </a:t>
            </a:r>
            <a:r>
              <a:rPr lang="en-US" sz="2000" b="1" i="1" dirty="0" err="1">
                <a:solidFill>
                  <a:srgbClr val="000000"/>
                </a:solidFill>
              </a:rPr>
              <a:t>tiver</a:t>
            </a:r>
            <a:r>
              <a:rPr lang="en-US" sz="2000" b="1" i="1" dirty="0">
                <a:solidFill>
                  <a:srgbClr val="000000"/>
                </a:solidFill>
              </a:rPr>
              <a:t> </a:t>
            </a:r>
            <a:r>
              <a:rPr lang="en-US" sz="2000" b="1" i="1" dirty="0" err="1">
                <a:solidFill>
                  <a:srgbClr val="000000"/>
                </a:solidFill>
              </a:rPr>
              <a:t>competência</a:t>
            </a:r>
            <a:r>
              <a:rPr lang="en-US" sz="2000" b="1" i="1" dirty="0">
                <a:solidFill>
                  <a:srgbClr val="000000"/>
                </a:solidFill>
              </a:rPr>
              <a:t> </a:t>
            </a:r>
            <a:r>
              <a:rPr lang="en-US" sz="2000" b="1" i="1" dirty="0" err="1">
                <a:solidFill>
                  <a:srgbClr val="000000"/>
                </a:solidFill>
              </a:rPr>
              <a:t>em</a:t>
            </a:r>
            <a:r>
              <a:rPr lang="en-US" sz="2000" b="1" i="1" dirty="0">
                <a:solidFill>
                  <a:srgbClr val="000000"/>
                </a:solidFill>
              </a:rPr>
              <a:t> </a:t>
            </a:r>
            <a:r>
              <a:rPr lang="en-US" sz="2000" b="1" i="1" dirty="0" err="1">
                <a:solidFill>
                  <a:srgbClr val="000000"/>
                </a:solidFill>
              </a:rPr>
              <a:t>razão</a:t>
            </a:r>
            <a:r>
              <a:rPr lang="en-US" sz="2000" b="1" i="1" dirty="0">
                <a:solidFill>
                  <a:srgbClr val="000000"/>
                </a:solidFill>
              </a:rPr>
              <a:t> da </a:t>
            </a:r>
            <a:r>
              <a:rPr lang="en-US" sz="2000" b="1" i="1" dirty="0" err="1">
                <a:solidFill>
                  <a:srgbClr val="000000"/>
                </a:solidFill>
              </a:rPr>
              <a:t>matéria</a:t>
            </a:r>
            <a:r>
              <a:rPr lang="en-US" sz="2000" b="1" i="1" dirty="0">
                <a:solidFill>
                  <a:srgbClr val="000000"/>
                </a:solidFill>
              </a:rPr>
              <a:t> e da </a:t>
            </a:r>
            <a:r>
              <a:rPr lang="en-US" sz="2000" b="1" i="1" dirty="0" err="1">
                <a:solidFill>
                  <a:srgbClr val="000000"/>
                </a:solidFill>
              </a:rPr>
              <a:t>pessoa</a:t>
            </a:r>
            <a:r>
              <a:rPr lang="en-US" sz="2000" b="1" i="1" dirty="0">
                <a:solidFill>
                  <a:srgbClr val="000000"/>
                </a:solidFill>
              </a:rPr>
              <a:t> </a:t>
            </a:r>
            <a:r>
              <a:rPr lang="en-US" sz="2000" b="1" i="1" dirty="0" err="1">
                <a:solidFill>
                  <a:srgbClr val="000000"/>
                </a:solidFill>
              </a:rPr>
              <a:t>para</a:t>
            </a:r>
            <a:r>
              <a:rPr lang="en-US" sz="2000" b="1" i="1" dirty="0">
                <a:solidFill>
                  <a:srgbClr val="000000"/>
                </a:solidFill>
              </a:rPr>
              <a:t> </a:t>
            </a:r>
            <a:r>
              <a:rPr lang="en-US" sz="2000" b="1" i="1" dirty="0" err="1">
                <a:solidFill>
                  <a:srgbClr val="000000"/>
                </a:solidFill>
              </a:rPr>
              <a:t>resolvê</a:t>
            </a:r>
            <a:r>
              <a:rPr lang="en-US" sz="2000" b="1" i="1" dirty="0">
                <a:solidFill>
                  <a:srgbClr val="000000"/>
                </a:solidFill>
              </a:rPr>
              <a:t>-la </a:t>
            </a:r>
            <a:r>
              <a:rPr lang="en-US" sz="2000" b="1" i="1" dirty="0" err="1">
                <a:solidFill>
                  <a:srgbClr val="000000"/>
                </a:solidFill>
              </a:rPr>
              <a:t>como</a:t>
            </a:r>
            <a:r>
              <a:rPr lang="en-US" sz="2000" b="1" i="1" dirty="0">
                <a:solidFill>
                  <a:srgbClr val="000000"/>
                </a:solidFill>
              </a:rPr>
              <a:t> </a:t>
            </a:r>
            <a:r>
              <a:rPr lang="en-US" sz="2000" b="1" i="1" dirty="0" err="1">
                <a:solidFill>
                  <a:srgbClr val="000000"/>
                </a:solidFill>
              </a:rPr>
              <a:t>questão</a:t>
            </a:r>
            <a:r>
              <a:rPr lang="en-US" sz="2000" b="1" i="1" dirty="0">
                <a:solidFill>
                  <a:srgbClr val="000000"/>
                </a:solidFill>
              </a:rPr>
              <a:t> principal.</a:t>
            </a:r>
          </a:p>
          <a:p>
            <a:pPr algn="just"/>
            <a:endParaRPr lang="en-US" sz="2000" dirty="0" smtClean="0">
              <a:solidFill>
                <a:srgbClr val="000000"/>
              </a:solidFill>
            </a:endParaRPr>
          </a:p>
          <a:p>
            <a:pPr algn="just"/>
            <a:r>
              <a:rPr lang="en-US" sz="2000" dirty="0" smtClean="0">
                <a:solidFill>
                  <a:srgbClr val="000000"/>
                </a:solidFill>
              </a:rPr>
              <a:t>§ </a:t>
            </a:r>
            <a:r>
              <a:rPr lang="en-US" sz="2000" dirty="0">
                <a:solidFill>
                  <a:srgbClr val="000000"/>
                </a:solidFill>
              </a:rPr>
              <a:t>2</a:t>
            </a:r>
            <a:r>
              <a:rPr lang="en-US" sz="2000" baseline="30000" dirty="0">
                <a:solidFill>
                  <a:srgbClr val="000000"/>
                </a:solidFill>
              </a:rPr>
              <a:t>o</a:t>
            </a:r>
            <a:r>
              <a:rPr lang="en-US" sz="2000" dirty="0">
                <a:solidFill>
                  <a:srgbClr val="000000"/>
                </a:solidFill>
              </a:rPr>
              <a:t> A </a:t>
            </a:r>
            <a:r>
              <a:rPr lang="en-US" sz="2000" dirty="0" err="1">
                <a:solidFill>
                  <a:srgbClr val="000000"/>
                </a:solidFill>
              </a:rPr>
              <a:t>hipótese</a:t>
            </a:r>
            <a:r>
              <a:rPr lang="en-US" sz="2000" dirty="0">
                <a:solidFill>
                  <a:srgbClr val="000000"/>
                </a:solidFill>
              </a:rPr>
              <a:t> do § 1</a:t>
            </a:r>
            <a:r>
              <a:rPr lang="en-US" sz="2000" baseline="30000" dirty="0">
                <a:solidFill>
                  <a:srgbClr val="000000"/>
                </a:solidFill>
              </a:rPr>
              <a:t>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não</a:t>
            </a:r>
            <a:r>
              <a:rPr lang="en-US" sz="2000" b="1" i="1" u="sng" dirty="0">
                <a:solidFill>
                  <a:srgbClr val="000000"/>
                </a:solidFill>
              </a:rPr>
              <a:t> se </a:t>
            </a:r>
            <a:r>
              <a:rPr lang="en-US" sz="2000" b="1" i="1" u="sng" dirty="0" err="1">
                <a:solidFill>
                  <a:srgbClr val="000000"/>
                </a:solidFill>
              </a:rPr>
              <a:t>aplica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se no </a:t>
            </a:r>
            <a:r>
              <a:rPr lang="en-US" sz="2000" dirty="0" err="1">
                <a:solidFill>
                  <a:srgbClr val="000000"/>
                </a:solidFill>
              </a:rPr>
              <a:t>processo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houver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restrições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probatórias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ou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limitações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à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cognição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que</a:t>
            </a:r>
            <a:r>
              <a:rPr lang="en-US" sz="2000" b="1" i="1" u="sng" dirty="0">
                <a:solidFill>
                  <a:srgbClr val="000000"/>
                </a:solidFill>
              </a:rPr>
              <a:t> </a:t>
            </a:r>
            <a:r>
              <a:rPr lang="en-US" sz="2000" b="1" i="1" u="sng" dirty="0" err="1">
                <a:solidFill>
                  <a:srgbClr val="000000"/>
                </a:solidFill>
              </a:rPr>
              <a:t>impeçam</a:t>
            </a:r>
            <a:r>
              <a:rPr lang="en-US" sz="2000" b="1" i="1" u="sng" dirty="0">
                <a:solidFill>
                  <a:srgbClr val="000000"/>
                </a:solidFill>
              </a:rPr>
              <a:t> o </a:t>
            </a:r>
            <a:r>
              <a:rPr lang="en-US" sz="2000" b="1" i="1" u="sng" dirty="0" err="1">
                <a:solidFill>
                  <a:srgbClr val="000000"/>
                </a:solidFill>
              </a:rPr>
              <a:t>aprofundamento</a:t>
            </a:r>
            <a:r>
              <a:rPr lang="en-US" sz="2000" b="1" i="1" u="sng" dirty="0">
                <a:solidFill>
                  <a:srgbClr val="000000"/>
                </a:solidFill>
              </a:rPr>
              <a:t> da </a:t>
            </a:r>
            <a:r>
              <a:rPr lang="en-US" sz="2000" b="1" i="1" u="sng" dirty="0" err="1">
                <a:solidFill>
                  <a:srgbClr val="000000"/>
                </a:solidFill>
              </a:rPr>
              <a:t>análise</a:t>
            </a:r>
            <a:r>
              <a:rPr lang="en-US" sz="2000" b="1" i="1" u="sng" dirty="0">
                <a:solidFill>
                  <a:srgbClr val="000000"/>
                </a:solidFill>
              </a:rPr>
              <a:t> da </a:t>
            </a:r>
            <a:r>
              <a:rPr lang="en-US" sz="2000" b="1" i="1" u="sng" dirty="0" err="1">
                <a:solidFill>
                  <a:srgbClr val="000000"/>
                </a:solidFill>
              </a:rPr>
              <a:t>questão</a:t>
            </a:r>
            <a:r>
              <a:rPr lang="en-US" sz="2000" b="1" i="1" u="sng" dirty="0">
                <a:solidFill>
                  <a:srgbClr val="000000"/>
                </a:solidFill>
              </a:rPr>
              <a:t> prejudicial</a:t>
            </a:r>
            <a:r>
              <a:rPr lang="en-US" sz="2000" dirty="0">
                <a:solidFill>
                  <a:srgbClr val="000000"/>
                </a:solidFill>
              </a:rPr>
              <a:t>.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546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A</a:t>
            </a:r>
            <a:r>
              <a:rPr lang="en-US" b="1" dirty="0" err="1" smtClean="0"/>
              <a:t>ção</a:t>
            </a:r>
            <a:r>
              <a:rPr lang="en-US" b="1" dirty="0" smtClean="0"/>
              <a:t> </a:t>
            </a:r>
            <a:r>
              <a:rPr lang="en-US" b="1" dirty="0" err="1" smtClean="0"/>
              <a:t>Anulatória</a:t>
            </a:r>
            <a:r>
              <a:rPr lang="en-US" b="1" dirty="0" smtClean="0"/>
              <a:t> x </a:t>
            </a:r>
            <a:r>
              <a:rPr lang="en-US" b="1" dirty="0" err="1" smtClean="0"/>
              <a:t>Ação</a:t>
            </a:r>
            <a:r>
              <a:rPr lang="en-US" b="1" dirty="0" smtClean="0"/>
              <a:t> </a:t>
            </a:r>
            <a:r>
              <a:rPr lang="en-US" b="1" dirty="0" err="1" smtClean="0"/>
              <a:t>Rescisória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551837"/>
            <a:ext cx="69652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Art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 966.  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mérito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transitada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rescindida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sz="2000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sz="2000" dirty="0" smtClean="0">
                <a:latin typeface="Franklin Gothic Book"/>
                <a:cs typeface="Franklin Gothic Book"/>
              </a:rPr>
              <a:t>[...]</a:t>
            </a:r>
          </a:p>
          <a:p>
            <a:pPr algn="just"/>
            <a:endParaRPr lang="en-US" sz="2000" dirty="0">
              <a:latin typeface="Franklin Gothic Book"/>
              <a:cs typeface="Franklin Gothic Book"/>
            </a:endParaRPr>
          </a:p>
          <a:p>
            <a:pPr algn="just"/>
            <a:r>
              <a:rPr lang="en-US" sz="2000" dirty="0" smtClean="0">
                <a:latin typeface="Franklin Gothic Book"/>
                <a:cs typeface="Franklin Gothic Book"/>
              </a:rPr>
              <a:t>§ 4</a:t>
            </a:r>
            <a:r>
              <a:rPr lang="en-US" sz="2000" baseline="30000" dirty="0" smtClean="0">
                <a:latin typeface="Franklin Gothic Book"/>
                <a:cs typeface="Franklin Gothic Book"/>
              </a:rPr>
              <a:t>o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Os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atos</a:t>
            </a:r>
            <a:r>
              <a:rPr lang="en-US" sz="2000" b="1" i="1" u="sng" dirty="0">
                <a:latin typeface="Franklin Gothic Book"/>
                <a:cs typeface="Franklin Gothic Book"/>
              </a:rPr>
              <a:t> de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disposição</a:t>
            </a:r>
            <a:r>
              <a:rPr lang="en-US" sz="2000" b="1" i="1" u="sng" dirty="0">
                <a:latin typeface="Franklin Gothic Book"/>
                <a:cs typeface="Franklin Gothic Book"/>
              </a:rPr>
              <a:t> de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direitos</a:t>
            </a:r>
            <a:r>
              <a:rPr lang="en-US" sz="2000" dirty="0"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latin typeface="Franklin Gothic Book"/>
                <a:cs typeface="Franklin Gothic Book"/>
              </a:rPr>
              <a:t>praticados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pelas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partes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ou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por</a:t>
            </a:r>
            <a:r>
              <a:rPr lang="en-US" sz="2000" dirty="0">
                <a:latin typeface="Franklin Gothic Book"/>
                <a:cs typeface="Franklin Gothic Book"/>
              </a:rPr>
              <a:t> outros </a:t>
            </a:r>
            <a:r>
              <a:rPr lang="en-US" sz="2000" dirty="0" err="1">
                <a:latin typeface="Franklin Gothic Book"/>
                <a:cs typeface="Franklin Gothic Book"/>
              </a:rPr>
              <a:t>participantes</a:t>
            </a:r>
            <a:r>
              <a:rPr lang="en-US" sz="2000" dirty="0">
                <a:latin typeface="Franklin Gothic Book"/>
                <a:cs typeface="Franklin Gothic Book"/>
              </a:rPr>
              <a:t> do </a:t>
            </a:r>
            <a:r>
              <a:rPr lang="en-US" sz="2000" dirty="0" err="1">
                <a:latin typeface="Franklin Gothic Book"/>
                <a:cs typeface="Franklin Gothic Book"/>
              </a:rPr>
              <a:t>processo</a:t>
            </a:r>
            <a:r>
              <a:rPr lang="en-US" sz="2000" dirty="0">
                <a:latin typeface="Franklin Gothic Book"/>
                <a:cs typeface="Franklin Gothic Book"/>
              </a:rPr>
              <a:t> e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homologados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pelo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juízo</a:t>
            </a:r>
            <a:r>
              <a:rPr lang="en-US" sz="2000" dirty="0"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latin typeface="Franklin Gothic Book"/>
                <a:cs typeface="Franklin Gothic Book"/>
              </a:rPr>
              <a:t>bem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como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os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atos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homologatórios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praticados</a:t>
            </a:r>
            <a:r>
              <a:rPr lang="en-US" sz="2000" b="1" i="1" u="sng" dirty="0">
                <a:latin typeface="Franklin Gothic Book"/>
                <a:cs typeface="Franklin Gothic Book"/>
              </a:rPr>
              <a:t> no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curso</a:t>
            </a:r>
            <a:r>
              <a:rPr lang="en-US" sz="2000" b="1" i="1" u="sng" dirty="0">
                <a:latin typeface="Franklin Gothic Book"/>
                <a:cs typeface="Franklin Gothic Book"/>
              </a:rPr>
              <a:t> da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execução</a:t>
            </a:r>
            <a:r>
              <a:rPr lang="en-US" sz="2000" dirty="0"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latin typeface="Franklin Gothic Book"/>
                <a:cs typeface="Franklin Gothic Book"/>
              </a:rPr>
              <a:t>estão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sujeitos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à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anulação</a:t>
            </a:r>
            <a:r>
              <a:rPr lang="en-US" sz="2000" dirty="0"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latin typeface="Franklin Gothic Book"/>
                <a:cs typeface="Franklin Gothic Book"/>
              </a:rPr>
              <a:t>nos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termos</a:t>
            </a:r>
            <a:r>
              <a:rPr lang="en-US" sz="2000" dirty="0">
                <a:latin typeface="Franklin Gothic Book"/>
                <a:cs typeface="Franklin Gothic Book"/>
              </a:rPr>
              <a:t> da lei.</a:t>
            </a: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078176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60576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Legitimidade</a:t>
            </a:r>
            <a:r>
              <a:rPr lang="en-US" b="1" dirty="0" smtClean="0"/>
              <a:t> </a:t>
            </a:r>
            <a:r>
              <a:rPr lang="en-US" b="1" dirty="0" err="1" smtClean="0"/>
              <a:t>Ativa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779368"/>
            <a:ext cx="696524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Franklin Gothic Book"/>
                <a:cs typeface="Franklin Gothic Book"/>
              </a:rPr>
              <a:t>Art. 967.  </a:t>
            </a:r>
            <a:r>
              <a:rPr lang="en-US" sz="2000" dirty="0" err="1">
                <a:latin typeface="Franklin Gothic Book"/>
                <a:cs typeface="Franklin Gothic Book"/>
              </a:rPr>
              <a:t>Têm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legitimidade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para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propor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dirty="0">
                <a:latin typeface="Franklin Gothic Book"/>
                <a:cs typeface="Franklin Gothic Book"/>
              </a:rPr>
              <a:t>a </a:t>
            </a:r>
            <a:r>
              <a:rPr lang="en-US" sz="2000" dirty="0" err="1">
                <a:latin typeface="Franklin Gothic Book"/>
                <a:cs typeface="Franklin Gothic Book"/>
              </a:rPr>
              <a:t>ação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rescisória</a:t>
            </a:r>
            <a:r>
              <a:rPr lang="en-US" sz="2000" dirty="0" smtClean="0"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sz="2000" dirty="0">
              <a:latin typeface="Franklin Gothic Book"/>
              <a:cs typeface="Franklin Gothic Book"/>
            </a:endParaRPr>
          </a:p>
          <a:p>
            <a:pPr algn="just"/>
            <a:r>
              <a:rPr lang="en-US" sz="2000" dirty="0">
                <a:latin typeface="Franklin Gothic Book"/>
                <a:cs typeface="Franklin Gothic Book"/>
              </a:rPr>
              <a:t>I - </a:t>
            </a:r>
            <a:r>
              <a:rPr lang="en-US" sz="2000" dirty="0" err="1">
                <a:latin typeface="Franklin Gothic Book"/>
                <a:cs typeface="Franklin Gothic Book"/>
              </a:rPr>
              <a:t>quem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foi</a:t>
            </a:r>
            <a:r>
              <a:rPr lang="en-US" sz="2000" b="1" i="1" u="sng" dirty="0">
                <a:latin typeface="Franklin Gothic Book"/>
                <a:cs typeface="Franklin Gothic Book"/>
              </a:rPr>
              <a:t> parte </a:t>
            </a:r>
            <a:r>
              <a:rPr lang="en-US" sz="2000" dirty="0">
                <a:latin typeface="Franklin Gothic Book"/>
                <a:cs typeface="Franklin Gothic Book"/>
              </a:rPr>
              <a:t>no </a:t>
            </a:r>
            <a:r>
              <a:rPr lang="en-US" sz="2000" dirty="0" err="1">
                <a:latin typeface="Franklin Gothic Book"/>
                <a:cs typeface="Franklin Gothic Book"/>
              </a:rPr>
              <a:t>processo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ou</a:t>
            </a:r>
            <a:r>
              <a:rPr lang="en-US" sz="2000" dirty="0">
                <a:latin typeface="Franklin Gothic Book"/>
                <a:cs typeface="Franklin Gothic Book"/>
              </a:rPr>
              <a:t> o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seu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sucessor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dirty="0">
                <a:latin typeface="Franklin Gothic Book"/>
                <a:cs typeface="Franklin Gothic Book"/>
              </a:rPr>
              <a:t>a </a:t>
            </a:r>
            <a:r>
              <a:rPr lang="en-US" sz="2000" dirty="0" err="1">
                <a:latin typeface="Franklin Gothic Book"/>
                <a:cs typeface="Franklin Gothic Book"/>
              </a:rPr>
              <a:t>título</a:t>
            </a:r>
            <a:r>
              <a:rPr lang="en-US" sz="2000" dirty="0">
                <a:latin typeface="Franklin Gothic Book"/>
                <a:cs typeface="Franklin Gothic Book"/>
              </a:rPr>
              <a:t> universal </a:t>
            </a:r>
            <a:r>
              <a:rPr lang="en-US" sz="2000" dirty="0" err="1">
                <a:latin typeface="Franklin Gothic Book"/>
                <a:cs typeface="Franklin Gothic Book"/>
              </a:rPr>
              <a:t>ou</a:t>
            </a:r>
            <a:r>
              <a:rPr lang="en-US" sz="2000" dirty="0">
                <a:latin typeface="Franklin Gothic Book"/>
                <a:cs typeface="Franklin Gothic Book"/>
              </a:rPr>
              <a:t> singular</a:t>
            </a:r>
            <a:r>
              <a:rPr lang="en-US" sz="2000" dirty="0" smtClean="0"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sz="2000" dirty="0">
              <a:latin typeface="Franklin Gothic Book"/>
              <a:cs typeface="Franklin Gothic Book"/>
            </a:endParaRPr>
          </a:p>
          <a:p>
            <a:pPr algn="just"/>
            <a:r>
              <a:rPr lang="en-US" sz="2000" dirty="0">
                <a:latin typeface="Franklin Gothic Book"/>
                <a:cs typeface="Franklin Gothic Book"/>
              </a:rPr>
              <a:t>II - o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terceiro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juridicamente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interessado</a:t>
            </a:r>
            <a:r>
              <a:rPr lang="en-US" sz="2000" dirty="0" smtClean="0"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sz="2000" dirty="0">
              <a:latin typeface="Franklin Gothic Book"/>
              <a:cs typeface="Franklin Gothic Book"/>
            </a:endParaRPr>
          </a:p>
          <a:p>
            <a:pPr algn="just"/>
            <a:r>
              <a:rPr lang="en-US" sz="2000" dirty="0">
                <a:latin typeface="Franklin Gothic Book"/>
                <a:cs typeface="Franklin Gothic Book"/>
              </a:rPr>
              <a:t>III - o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Ministério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Público</a:t>
            </a:r>
            <a:r>
              <a:rPr lang="en-US" sz="2000" dirty="0"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sz="2000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sz="2000" dirty="0" smtClean="0">
                <a:latin typeface="Franklin Gothic Book"/>
                <a:cs typeface="Franklin Gothic Book"/>
              </a:rPr>
              <a:t>[</a:t>
            </a:r>
            <a:r>
              <a:rPr lang="mr-IN" sz="2000" dirty="0" smtClean="0">
                <a:latin typeface="Franklin Gothic Book"/>
                <a:cs typeface="Franklin Gothic Book"/>
              </a:rPr>
              <a:t>…</a:t>
            </a:r>
            <a:r>
              <a:rPr lang="en-US" sz="2000" dirty="0" smtClean="0">
                <a:latin typeface="Franklin Gothic Book"/>
                <a:cs typeface="Franklin Gothic Book"/>
              </a:rPr>
              <a:t>]</a:t>
            </a:r>
          </a:p>
          <a:p>
            <a:pPr algn="just"/>
            <a:endParaRPr lang="en-US" sz="2000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sz="2000" dirty="0" smtClean="0">
                <a:latin typeface="Franklin Gothic Book"/>
                <a:cs typeface="Franklin Gothic Book"/>
              </a:rPr>
              <a:t>IV </a:t>
            </a:r>
            <a:r>
              <a:rPr lang="en-US" sz="2000" dirty="0">
                <a:latin typeface="Franklin Gothic Book"/>
                <a:cs typeface="Franklin Gothic Book"/>
              </a:rPr>
              <a:t>-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aquele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que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não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foi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ouvido</a:t>
            </a:r>
            <a:r>
              <a:rPr lang="en-US" sz="2000" b="1" i="1" u="sng" dirty="0">
                <a:latin typeface="Franklin Gothic Book"/>
                <a:cs typeface="Franklin Gothic Book"/>
              </a:rPr>
              <a:t> no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processo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em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que</a:t>
            </a:r>
            <a:r>
              <a:rPr lang="en-US" sz="2000" b="1" i="1" u="sng" dirty="0"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lhe</a:t>
            </a:r>
            <a:r>
              <a:rPr lang="en-US" sz="2000" b="1" i="1" u="sng" dirty="0">
                <a:latin typeface="Franklin Gothic Book"/>
                <a:cs typeface="Franklin Gothic Book"/>
              </a:rPr>
              <a:t> era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obrigatória</a:t>
            </a:r>
            <a:r>
              <a:rPr lang="en-US" sz="2000" b="1" i="1" u="sng" dirty="0">
                <a:latin typeface="Franklin Gothic Book"/>
                <a:cs typeface="Franklin Gothic Book"/>
              </a:rPr>
              <a:t> a </a:t>
            </a:r>
            <a:r>
              <a:rPr lang="en-US" sz="2000" b="1" i="1" u="sng" dirty="0" err="1">
                <a:latin typeface="Franklin Gothic Book"/>
                <a:cs typeface="Franklin Gothic Book"/>
              </a:rPr>
              <a:t>intervenção</a:t>
            </a:r>
            <a:r>
              <a:rPr lang="en-US" sz="2000" dirty="0" smtClean="0">
                <a:latin typeface="Franklin Gothic Book"/>
                <a:cs typeface="Franklin Gothic Book"/>
              </a:rPr>
              <a:t>.</a:t>
            </a: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4051898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60576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Legitimidade</a:t>
            </a:r>
            <a:r>
              <a:rPr lang="en-US" b="1" dirty="0" smtClean="0"/>
              <a:t> </a:t>
            </a:r>
            <a:r>
              <a:rPr lang="en-US" b="1" dirty="0" err="1" smtClean="0"/>
              <a:t>Ativa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537480"/>
            <a:ext cx="6965245" cy="480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Art. 967.  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Têm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legitimidade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para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propor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ação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rescisória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]</a:t>
            </a: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III - o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Ministério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Público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a) se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foi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ouvido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no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processo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lhe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era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obrigatória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intervenção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b)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quando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rescindenda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é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efeito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simulação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colusão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das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partes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fim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fraudar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a lei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c)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outros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casos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se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imponha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sua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atuação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Parágrafo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único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.  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Nas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hipóteses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do </a:t>
            </a:r>
            <a:r>
              <a:rPr lang="en-US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art. 178, o </a:t>
            </a:r>
            <a:r>
              <a:rPr lang="en-US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Ministério</a:t>
            </a:r>
            <a:r>
              <a:rPr lang="en-US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Público</a:t>
            </a:r>
            <a:r>
              <a:rPr lang="en-US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será</a:t>
            </a:r>
            <a:r>
              <a:rPr lang="en-US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intimado</a:t>
            </a:r>
            <a:r>
              <a:rPr lang="en-US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para</a:t>
            </a:r>
            <a:r>
              <a:rPr lang="en-US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intervir</a:t>
            </a:r>
            <a:r>
              <a:rPr lang="en-US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como</a:t>
            </a:r>
            <a:r>
              <a:rPr lang="en-US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fiscal da </a:t>
            </a:r>
            <a:r>
              <a:rPr lang="en-US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ordem</a:t>
            </a:r>
            <a:r>
              <a:rPr lang="en-US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jurídica</a:t>
            </a:r>
            <a:r>
              <a:rPr lang="en-US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quando</a:t>
            </a:r>
            <a:r>
              <a:rPr lang="en-US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não</a:t>
            </a:r>
            <a:r>
              <a:rPr lang="en-US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for parte.</a:t>
            </a:r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414205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41992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Legitimidade</a:t>
            </a:r>
            <a:r>
              <a:rPr lang="en-US" b="1" dirty="0" smtClean="0"/>
              <a:t> </a:t>
            </a:r>
            <a:r>
              <a:rPr lang="en-US" b="1" dirty="0" err="1" smtClean="0"/>
              <a:t>Passiva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985159"/>
            <a:ext cx="6965245" cy="480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charset="2"/>
              <a:buChar char="ü"/>
            </a:pPr>
            <a:r>
              <a:rPr lang="en-US" b="1" dirty="0" smtClean="0">
                <a:latin typeface="Franklin Gothic Book"/>
                <a:cs typeface="Franklin Gothic Book"/>
              </a:rPr>
              <a:t>Art. 114 c/c art. 115, CPC: </a:t>
            </a:r>
            <a:r>
              <a:rPr lang="en-US" dirty="0" smtClean="0">
                <a:latin typeface="Franklin Gothic Book"/>
                <a:cs typeface="Franklin Gothic Book"/>
              </a:rPr>
              <a:t>a </a:t>
            </a:r>
            <a:r>
              <a:rPr lang="en-US" dirty="0" err="1">
                <a:latin typeface="Franklin Gothic Book"/>
                <a:cs typeface="Franklin Gothic Book"/>
              </a:rPr>
              <a:t>eficácia</a:t>
            </a:r>
            <a:r>
              <a:rPr lang="en-US" dirty="0">
                <a:latin typeface="Franklin Gothic Book"/>
                <a:cs typeface="Franklin Gothic Book"/>
              </a:rPr>
              <a:t> da </a:t>
            </a:r>
            <a:r>
              <a:rPr lang="en-US" dirty="0" err="1">
                <a:latin typeface="Franklin Gothic Book"/>
                <a:cs typeface="Franklin Gothic Book"/>
              </a:rPr>
              <a:t>sentença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depende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>
                <a:latin typeface="Franklin Gothic Book"/>
                <a:cs typeface="Franklin Gothic Book"/>
              </a:rPr>
              <a:t>da </a:t>
            </a:r>
            <a:r>
              <a:rPr lang="en-US" dirty="0" err="1">
                <a:latin typeface="Franklin Gothic Book"/>
                <a:cs typeface="Franklin Gothic Book"/>
              </a:rPr>
              <a:t>citação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todos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que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devam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ser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litisconsortes</a:t>
            </a:r>
            <a:r>
              <a:rPr lang="en-US" dirty="0">
                <a:latin typeface="Franklin Gothic Book"/>
                <a:cs typeface="Franklin Gothic Book"/>
              </a:rPr>
              <a:t>, de </a:t>
            </a:r>
            <a:r>
              <a:rPr lang="en-US" dirty="0" err="1">
                <a:latin typeface="Franklin Gothic Book"/>
                <a:cs typeface="Franklin Gothic Book"/>
              </a:rPr>
              <a:t>modo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que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 smtClean="0">
                <a:latin typeface="Franklin Gothic Book"/>
                <a:cs typeface="Franklin Gothic Book"/>
              </a:rPr>
              <a:t>ausente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>
                <a:latin typeface="Franklin Gothic Book"/>
                <a:cs typeface="Franklin Gothic Book"/>
              </a:rPr>
              <a:t>a </a:t>
            </a:r>
            <a:r>
              <a:rPr lang="en-US" dirty="0" err="1">
                <a:latin typeface="Franklin Gothic Book"/>
                <a:cs typeface="Franklin Gothic Book"/>
              </a:rPr>
              <a:t>citação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algum</a:t>
            </a:r>
            <a:r>
              <a:rPr lang="en-US" dirty="0">
                <a:latin typeface="Franklin Gothic Book"/>
                <a:cs typeface="Franklin Gothic Book"/>
              </a:rPr>
              <a:t> deles, o </a:t>
            </a:r>
            <a:r>
              <a:rPr lang="en-US" dirty="0" err="1">
                <a:latin typeface="Franklin Gothic Book"/>
                <a:cs typeface="Franklin Gothic Book"/>
              </a:rPr>
              <a:t>processo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extinguir</a:t>
            </a:r>
            <a:r>
              <a:rPr lang="en-US" dirty="0">
                <a:latin typeface="Franklin Gothic Book"/>
                <a:cs typeface="Franklin Gothic Book"/>
              </a:rPr>
              <a:t>-se-</a:t>
            </a:r>
            <a:r>
              <a:rPr lang="en-US" dirty="0" err="1">
                <a:latin typeface="Franklin Gothic Book"/>
                <a:cs typeface="Franklin Gothic Book"/>
              </a:rPr>
              <a:t>á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sem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resolu</a:t>
            </a:r>
            <a:r>
              <a:rPr lang="en-US" dirty="0" err="1" smtClean="0">
                <a:latin typeface="Franklin Gothic Book"/>
                <a:cs typeface="Franklin Gothic Book"/>
              </a:rPr>
              <a:t>ção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smtClean="0">
                <a:latin typeface="Franklin Gothic Book"/>
                <a:cs typeface="Franklin Gothic Book"/>
              </a:rPr>
              <a:t>do </a:t>
            </a:r>
            <a:r>
              <a:rPr lang="en-US" dirty="0" err="1" smtClean="0">
                <a:latin typeface="Franklin Gothic Book"/>
                <a:cs typeface="Franklin Gothic Book"/>
              </a:rPr>
              <a:t>mérito</a:t>
            </a:r>
            <a:r>
              <a:rPr lang="en-US" dirty="0" smtClean="0">
                <a:latin typeface="Franklin Gothic Book"/>
                <a:cs typeface="Franklin Gothic Book"/>
              </a:rPr>
              <a:t> (</a:t>
            </a:r>
            <a:r>
              <a:rPr lang="en-US" dirty="0" err="1" smtClean="0">
                <a:latin typeface="Franklin Gothic Book"/>
                <a:cs typeface="Franklin Gothic Book"/>
              </a:rPr>
              <a:t>nulidade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ou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inefic</a:t>
            </a:r>
            <a:r>
              <a:rPr lang="en-US" dirty="0" err="1" smtClean="0">
                <a:latin typeface="Franklin Gothic Book"/>
                <a:cs typeface="Franklin Gothic Book"/>
              </a:rPr>
              <a:t>ácia</a:t>
            </a:r>
            <a:r>
              <a:rPr lang="en-US" dirty="0" smtClean="0">
                <a:latin typeface="Franklin Gothic Book"/>
                <a:cs typeface="Franklin Gothic Book"/>
              </a:rPr>
              <a:t>)</a:t>
            </a:r>
            <a:endParaRPr lang="en-US" dirty="0" smtClean="0">
              <a:latin typeface="Franklin Gothic Book"/>
              <a:cs typeface="Franklin Gothic Book"/>
            </a:endParaRPr>
          </a:p>
          <a:p>
            <a:pPr marL="285750" indent="-285750" algn="just">
              <a:buFont typeface="Wingdings" charset="2"/>
              <a:buChar char="ü"/>
            </a:pPr>
            <a:endParaRPr lang="en-US" dirty="0" smtClean="0">
              <a:latin typeface="Franklin Gothic Book"/>
              <a:cs typeface="Franklin Gothic Book"/>
            </a:endParaRPr>
          </a:p>
          <a:p>
            <a:pPr marL="285750" indent="-285750" algn="just">
              <a:buFont typeface="Wingdings" charset="2"/>
              <a:buChar char="ü"/>
            </a:pPr>
            <a:endParaRPr lang="en-US" dirty="0">
              <a:latin typeface="Franklin Gothic Book"/>
              <a:cs typeface="Franklin Gothic Book"/>
            </a:endParaRPr>
          </a:p>
          <a:p>
            <a:pPr marL="285750" indent="-285750" algn="just">
              <a:buFont typeface="Wingdings" charset="2"/>
              <a:buChar char="ü"/>
            </a:pP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“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É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isso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jurisprudência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é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tranquila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assentar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citação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dos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litisconsortes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rescisória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tem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requerida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promovida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autor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dentro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prazo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fatal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dois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anos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 art. 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975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”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 (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Humberto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Theodoro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Junior)</a:t>
            </a:r>
          </a:p>
          <a:p>
            <a:pPr marL="285750" indent="-285750" algn="just">
              <a:buFont typeface="Wingdings" charset="2"/>
              <a:buChar char="ü"/>
            </a:pPr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285750" indent="-285750" algn="just">
              <a:buFont typeface="Wingdings" charset="2"/>
              <a:buChar char="ü"/>
            </a:pPr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285750" indent="-285750" algn="just">
              <a:buFont typeface="Wingdings" charset="2"/>
              <a:buChar char="ü"/>
            </a:pP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Art. 312, CPC </a:t>
            </a:r>
          </a:p>
          <a:p>
            <a:pPr marL="285750" indent="-285750" algn="just">
              <a:buFont typeface="Wingdings" charset="2"/>
              <a:buChar char="ü"/>
            </a:pPr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285750" indent="-285750" algn="just">
              <a:buFont typeface="Wingdings" charset="2"/>
              <a:buChar char="ü"/>
            </a:pP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Demanda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Objetivamente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Complexa</a:t>
            </a:r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927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41992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Legitimidade</a:t>
            </a:r>
            <a:r>
              <a:rPr lang="en-US" b="1" dirty="0" smtClean="0"/>
              <a:t> e </a:t>
            </a:r>
            <a:r>
              <a:rPr lang="en-US" b="1" dirty="0" err="1" smtClean="0"/>
              <a:t>Substituto</a:t>
            </a:r>
            <a:r>
              <a:rPr lang="en-US" b="1" dirty="0" smtClean="0"/>
              <a:t> </a:t>
            </a:r>
            <a:r>
              <a:rPr lang="en-US" b="1" dirty="0" err="1" smtClean="0"/>
              <a:t>Processual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46635"/>
            <a:ext cx="696524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“O </a:t>
            </a:r>
            <a:r>
              <a:rPr lang="en-US" sz="2000" dirty="0" err="1"/>
              <a:t>princípio</a:t>
            </a:r>
            <a:r>
              <a:rPr lang="en-US" sz="2000" dirty="0"/>
              <a:t> </a:t>
            </a:r>
            <a:r>
              <a:rPr lang="en-US" sz="2000" dirty="0" err="1"/>
              <a:t>geral</a:t>
            </a:r>
            <a:r>
              <a:rPr lang="en-US" sz="2000" dirty="0"/>
              <a:t>, </a:t>
            </a:r>
            <a:r>
              <a:rPr lang="en-US" sz="2000" dirty="0" err="1"/>
              <a:t>parece-nos</a:t>
            </a:r>
            <a:r>
              <a:rPr lang="en-US" sz="2000" dirty="0"/>
              <a:t>, </a:t>
            </a:r>
            <a:r>
              <a:rPr lang="en-US" sz="2000" dirty="0" err="1"/>
              <a:t>é</a:t>
            </a:r>
            <a:r>
              <a:rPr lang="en-US" sz="2000" dirty="0"/>
              <a:t> o de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devem</a:t>
            </a:r>
            <a:r>
              <a:rPr lang="en-US" sz="2000" dirty="0"/>
              <a:t> </a:t>
            </a:r>
            <a:r>
              <a:rPr lang="en-US" sz="2000" dirty="0" err="1"/>
              <a:t>integrar</a:t>
            </a:r>
            <a:r>
              <a:rPr lang="en-US" sz="2000" dirty="0"/>
              <a:t> o </a:t>
            </a:r>
            <a:r>
              <a:rPr lang="en-US" sz="2000" dirty="0" err="1"/>
              <a:t>contraditório</a:t>
            </a:r>
            <a:r>
              <a:rPr lang="en-US" sz="2000" dirty="0"/>
              <a:t> [da </a:t>
            </a:r>
            <a:r>
              <a:rPr lang="en-US" sz="2000" dirty="0" err="1"/>
              <a:t>rescisória</a:t>
            </a:r>
            <a:r>
              <a:rPr lang="en-US" sz="2000" dirty="0"/>
              <a:t>] </a:t>
            </a:r>
            <a:r>
              <a:rPr lang="en-US" sz="2000" dirty="0" err="1"/>
              <a:t>todos</a:t>
            </a:r>
            <a:r>
              <a:rPr lang="en-US" sz="2000" dirty="0"/>
              <a:t> </a:t>
            </a:r>
            <a:r>
              <a:rPr lang="en-US" sz="2000" dirty="0" err="1"/>
              <a:t>aqueles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eram</a:t>
            </a:r>
            <a:r>
              <a:rPr lang="en-US" sz="2000" dirty="0"/>
              <a:t> </a:t>
            </a:r>
            <a:r>
              <a:rPr lang="en-US" sz="2000" dirty="0" err="1"/>
              <a:t>partes</a:t>
            </a:r>
            <a:r>
              <a:rPr lang="en-US" sz="2000" dirty="0"/>
              <a:t> no </a:t>
            </a:r>
            <a:r>
              <a:rPr lang="en-US" sz="2000" dirty="0" err="1"/>
              <a:t>feito</a:t>
            </a:r>
            <a:r>
              <a:rPr lang="en-US" sz="2000" dirty="0"/>
              <a:t> anterior,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proferida</a:t>
            </a:r>
            <a:r>
              <a:rPr lang="en-US" sz="2000" dirty="0"/>
              <a:t> a </a:t>
            </a:r>
            <a:r>
              <a:rPr lang="en-US" sz="2000" dirty="0" err="1"/>
              <a:t>sentença</a:t>
            </a:r>
            <a:r>
              <a:rPr lang="en-US" sz="2000" dirty="0"/>
              <a:t> (</a:t>
            </a:r>
            <a:r>
              <a:rPr lang="en-US" sz="2000" i="1" dirty="0" err="1"/>
              <a:t>lato</a:t>
            </a:r>
            <a:r>
              <a:rPr lang="en-US" sz="2000" i="1" dirty="0"/>
              <a:t> </a:t>
            </a:r>
            <a:r>
              <a:rPr lang="en-US" sz="2000" i="1" dirty="0" err="1"/>
              <a:t>sensu</a:t>
            </a:r>
            <a:r>
              <a:rPr lang="en-US" sz="2000" dirty="0"/>
              <a:t>) </a:t>
            </a:r>
            <a:r>
              <a:rPr lang="en-US" sz="2000" dirty="0" err="1"/>
              <a:t>rescindenda</a:t>
            </a:r>
            <a:r>
              <a:rPr lang="en-US" sz="2000" dirty="0"/>
              <a:t>..</a:t>
            </a:r>
            <a:r>
              <a:rPr lang="en-US" sz="2000" b="1" i="1" u="sng" dirty="0"/>
              <a:t>. </a:t>
            </a:r>
            <a:r>
              <a:rPr lang="en-US" sz="2000" b="1" i="1" u="sng" dirty="0" err="1"/>
              <a:t>Não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necessariamente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observa</a:t>
            </a:r>
            <a:r>
              <a:rPr lang="en-US" sz="2000" b="1" i="1" u="sng" dirty="0"/>
              <a:t>-se, </a:t>
            </a:r>
            <a:r>
              <a:rPr lang="en-US" sz="2000" b="1" i="1" u="sng" dirty="0" err="1"/>
              <a:t>todos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aqueles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para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quem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ela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produziu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efeitos</a:t>
            </a:r>
            <a:r>
              <a:rPr lang="en-US" sz="2000" b="1" i="1" u="sng" dirty="0"/>
              <a:t> no </a:t>
            </a:r>
            <a:r>
              <a:rPr lang="en-US" sz="2000" b="1" i="1" u="sng" dirty="0" err="1"/>
              <a:t>plano</a:t>
            </a:r>
            <a:r>
              <a:rPr lang="en-US" sz="2000" b="1" i="1" u="sng" dirty="0"/>
              <a:t> material: se, no outro </a:t>
            </a:r>
            <a:r>
              <a:rPr lang="en-US" sz="2000" b="1" i="1" u="sng" dirty="0" err="1"/>
              <a:t>processo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havia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substituição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processual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ocupando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algum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legitimado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extraordinário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posição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autor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réu</a:t>
            </a:r>
            <a:r>
              <a:rPr lang="en-US" sz="2000" b="1" i="1" u="sng" dirty="0"/>
              <a:t>, e </a:t>
            </a:r>
            <a:r>
              <a:rPr lang="en-US" sz="2000" b="1" i="1" u="sng" dirty="0" err="1"/>
              <a:t>subsiste</a:t>
            </a:r>
            <a:r>
              <a:rPr lang="en-US" sz="2000" b="1" i="1" u="sng" dirty="0"/>
              <a:t> a </a:t>
            </a:r>
            <a:r>
              <a:rPr lang="en-US" sz="2000" b="1" i="1" u="sng" dirty="0" err="1"/>
              <a:t>legitimação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extraordinária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é</a:t>
            </a:r>
            <a:r>
              <a:rPr lang="en-US" sz="2000" b="1" i="1" u="sng" dirty="0"/>
              <a:t> da </a:t>
            </a:r>
            <a:r>
              <a:rPr lang="en-US" sz="2000" b="1" i="1" u="sng" dirty="0" err="1"/>
              <a:t>participação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desse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substituto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que</a:t>
            </a:r>
            <a:r>
              <a:rPr lang="en-US" sz="2000" b="1" i="1" u="sng" dirty="0"/>
              <a:t> se tem de </a:t>
            </a:r>
            <a:r>
              <a:rPr lang="en-US" sz="2000" b="1" i="1" u="sng" dirty="0" err="1"/>
              <a:t>cogitar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na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rescisória</a:t>
            </a:r>
            <a:r>
              <a:rPr lang="en-US" sz="2000" b="1" i="1" u="sng" dirty="0"/>
              <a:t> </a:t>
            </a:r>
            <a:r>
              <a:rPr lang="en-US" sz="2000" dirty="0"/>
              <a:t>– </a:t>
            </a:r>
            <a:r>
              <a:rPr lang="en-US" sz="2000" dirty="0" err="1"/>
              <a:t>sem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fique</a:t>
            </a:r>
            <a:r>
              <a:rPr lang="en-US" sz="2000" dirty="0"/>
              <a:t> </a:t>
            </a:r>
            <a:r>
              <a:rPr lang="en-US" sz="2000" i="1" dirty="0"/>
              <a:t>a priori</a:t>
            </a:r>
            <a:r>
              <a:rPr lang="en-US" sz="2000" dirty="0"/>
              <a:t> </a:t>
            </a:r>
            <a:r>
              <a:rPr lang="en-US" sz="2000" dirty="0" err="1"/>
              <a:t>excluída</a:t>
            </a:r>
            <a:r>
              <a:rPr lang="en-US" sz="2000" dirty="0"/>
              <a:t> a </a:t>
            </a:r>
            <a:r>
              <a:rPr lang="en-US" sz="2000" dirty="0" err="1"/>
              <a:t>possibilidade</a:t>
            </a:r>
            <a:r>
              <a:rPr lang="en-US" sz="2000" dirty="0"/>
              <a:t> de </a:t>
            </a:r>
            <a:r>
              <a:rPr lang="en-US" sz="2000" dirty="0" err="1"/>
              <a:t>intervir</a:t>
            </a:r>
            <a:r>
              <a:rPr lang="en-US" sz="2000" dirty="0"/>
              <a:t>, </a:t>
            </a:r>
            <a:r>
              <a:rPr lang="en-US" sz="2000" dirty="0" err="1"/>
              <a:t>como</a:t>
            </a:r>
            <a:r>
              <a:rPr lang="en-US" sz="2000" dirty="0"/>
              <a:t> </a:t>
            </a:r>
            <a:r>
              <a:rPr lang="en-US" sz="2000" dirty="0" err="1"/>
              <a:t>assistente</a:t>
            </a:r>
            <a:r>
              <a:rPr lang="en-US" sz="2000" dirty="0"/>
              <a:t>, o titular da </a:t>
            </a:r>
            <a:r>
              <a:rPr lang="en-US" sz="2000" dirty="0" err="1"/>
              <a:t>relação</a:t>
            </a:r>
            <a:r>
              <a:rPr lang="en-US" sz="2000" dirty="0"/>
              <a:t> </a:t>
            </a:r>
            <a:r>
              <a:rPr lang="en-US" sz="2000" dirty="0" err="1"/>
              <a:t>jurídica</a:t>
            </a:r>
            <a:r>
              <a:rPr lang="en-US" sz="2000" dirty="0"/>
              <a:t> </a:t>
            </a:r>
            <a:r>
              <a:rPr lang="en-US" sz="2000" dirty="0" err="1"/>
              <a:t>substantiva</a:t>
            </a:r>
            <a:r>
              <a:rPr lang="en-US" sz="2000" dirty="0"/>
              <a:t>, </a:t>
            </a:r>
            <a:r>
              <a:rPr lang="en-US" sz="2000" dirty="0" err="1"/>
              <a:t>deduzida</a:t>
            </a:r>
            <a:r>
              <a:rPr lang="en-US" sz="2000" dirty="0"/>
              <a:t> no </a:t>
            </a:r>
            <a:r>
              <a:rPr lang="en-US" sz="2000" dirty="0" err="1"/>
              <a:t>feito</a:t>
            </a:r>
            <a:r>
              <a:rPr lang="en-US" sz="2000" dirty="0"/>
              <a:t> </a:t>
            </a:r>
            <a:r>
              <a:rPr lang="en-US" sz="2000" dirty="0" err="1"/>
              <a:t>precedente</a:t>
            </a:r>
            <a:r>
              <a:rPr lang="en-US" sz="2000" dirty="0"/>
              <a:t> (</a:t>
            </a:r>
            <a:r>
              <a:rPr lang="en-US" sz="2000" dirty="0" err="1"/>
              <a:t>isto</a:t>
            </a:r>
            <a:r>
              <a:rPr lang="en-US" sz="2000" dirty="0"/>
              <a:t> </a:t>
            </a:r>
            <a:r>
              <a:rPr lang="en-US" sz="2000" dirty="0" err="1"/>
              <a:t>é</a:t>
            </a:r>
            <a:r>
              <a:rPr lang="en-US" sz="2000" dirty="0"/>
              <a:t>, a </a:t>
            </a:r>
            <a:r>
              <a:rPr lang="en-US" sz="2000" dirty="0" err="1"/>
              <a:t>pessoa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nele</a:t>
            </a:r>
            <a:r>
              <a:rPr lang="en-US" sz="2000" dirty="0"/>
              <a:t> </a:t>
            </a:r>
            <a:r>
              <a:rPr lang="en-US" sz="2000" dirty="0" err="1"/>
              <a:t>fora</a:t>
            </a:r>
            <a:r>
              <a:rPr lang="en-US" sz="2000" dirty="0"/>
              <a:t> </a:t>
            </a:r>
            <a:r>
              <a:rPr lang="en-US" sz="2000" dirty="0" err="1"/>
              <a:t>substituída</a:t>
            </a:r>
            <a:r>
              <a:rPr lang="en-US" sz="2000" dirty="0"/>
              <a:t>)</a:t>
            </a:r>
            <a:r>
              <a:rPr lang="en-US" sz="2000" dirty="0" smtClean="0"/>
              <a:t>” (Barbosa Moreira)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95269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Compet</a:t>
            </a:r>
            <a:r>
              <a:rPr lang="en-US" b="1" dirty="0" err="1" smtClean="0"/>
              <a:t>ência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95023" y="2161907"/>
            <a:ext cx="69652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Regra</a:t>
            </a:r>
            <a:r>
              <a:rPr lang="en-US" dirty="0" smtClean="0"/>
              <a:t>: </a:t>
            </a:r>
            <a:r>
              <a:rPr lang="en-US" dirty="0" err="1" smtClean="0"/>
              <a:t>Compet</a:t>
            </a:r>
            <a:r>
              <a:rPr lang="en-US" dirty="0" err="1" smtClean="0"/>
              <a:t>ência</a:t>
            </a:r>
            <a:r>
              <a:rPr lang="en-US" dirty="0" smtClean="0"/>
              <a:t> </a:t>
            </a:r>
            <a:r>
              <a:rPr lang="en-US" dirty="0" err="1" smtClean="0"/>
              <a:t>Originária</a:t>
            </a:r>
            <a:r>
              <a:rPr lang="en-US" dirty="0" smtClean="0"/>
              <a:t> dos </a:t>
            </a:r>
            <a:r>
              <a:rPr lang="en-US" dirty="0" err="1" smtClean="0"/>
              <a:t>Tribunais</a:t>
            </a:r>
            <a:endParaRPr lang="en-US" dirty="0" smtClean="0"/>
          </a:p>
          <a:p>
            <a:endParaRPr lang="en-US" dirty="0"/>
          </a:p>
          <a:p>
            <a:pPr marL="285750" indent="-285750">
              <a:buFont typeface="Wingdings" charset="2"/>
              <a:buChar char="ü"/>
            </a:pPr>
            <a:r>
              <a:rPr lang="en-US" dirty="0" err="1" smtClean="0"/>
              <a:t>Supremo</a:t>
            </a:r>
            <a:r>
              <a:rPr lang="en-US" dirty="0" smtClean="0"/>
              <a:t> Tribunal Federal (Art. 102, I, j, CF/88)</a:t>
            </a:r>
          </a:p>
          <a:p>
            <a:pPr marL="285750" indent="-285750">
              <a:buFont typeface="Wingdings" charset="2"/>
              <a:buChar char="ü"/>
            </a:pPr>
            <a:endParaRPr lang="en-US" dirty="0"/>
          </a:p>
          <a:p>
            <a:pPr marL="285750" indent="-285750">
              <a:buFont typeface="Wingdings" charset="2"/>
              <a:buChar char="ü"/>
            </a:pPr>
            <a:r>
              <a:rPr lang="en-US" dirty="0" smtClean="0"/>
              <a:t>Superior Tribunal de </a:t>
            </a:r>
            <a:r>
              <a:rPr lang="en-US" dirty="0" err="1" smtClean="0"/>
              <a:t>Justiça</a:t>
            </a:r>
            <a:r>
              <a:rPr lang="en-US" dirty="0" smtClean="0"/>
              <a:t> (Art. 105, I, e, CF/88)</a:t>
            </a:r>
          </a:p>
          <a:p>
            <a:pPr marL="285750" indent="-285750">
              <a:buFont typeface="Wingdings" charset="2"/>
              <a:buChar char="ü"/>
            </a:pPr>
            <a:endParaRPr lang="en-US" dirty="0"/>
          </a:p>
          <a:p>
            <a:pPr marL="285750" indent="-285750">
              <a:buFont typeface="Wingdings" charset="2"/>
              <a:buChar char="ü"/>
            </a:pPr>
            <a:r>
              <a:rPr lang="en-US" dirty="0" smtClean="0"/>
              <a:t>Tribunal Regional Federal (Art. 108, I, b, CF/88)</a:t>
            </a:r>
          </a:p>
          <a:p>
            <a:endParaRPr lang="en-US" b="1" dirty="0"/>
          </a:p>
          <a:p>
            <a:r>
              <a:rPr lang="en-US" b="1" dirty="0" err="1" smtClean="0"/>
              <a:t>Substitutividade</a:t>
            </a:r>
            <a:r>
              <a:rPr lang="en-US" b="1" dirty="0" smtClean="0"/>
              <a:t> (Art. 1.008, CPC) e </a:t>
            </a:r>
            <a:r>
              <a:rPr lang="en-US" b="1" dirty="0" err="1" smtClean="0"/>
              <a:t>Mérito</a:t>
            </a:r>
            <a:endParaRPr lang="en-US" b="1" dirty="0" smtClean="0"/>
          </a:p>
          <a:p>
            <a:pPr marL="285750" indent="-285750">
              <a:buFont typeface="Wingdings" charset="2"/>
              <a:buChar char="ü"/>
            </a:pPr>
            <a:endParaRPr lang="en-US" dirty="0"/>
          </a:p>
          <a:p>
            <a:pPr marL="285750" indent="-285750">
              <a:buFont typeface="Wingdings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465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Incompet</a:t>
            </a:r>
            <a:r>
              <a:rPr lang="en-US" b="1" dirty="0" err="1" smtClean="0"/>
              <a:t>ência</a:t>
            </a:r>
            <a:r>
              <a:rPr lang="en-US" b="1" dirty="0" smtClean="0"/>
              <a:t> e </a:t>
            </a:r>
            <a:r>
              <a:rPr lang="en-US" b="1" dirty="0" err="1" smtClean="0"/>
              <a:t>Remessa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095023" y="1977453"/>
            <a:ext cx="69652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Art. 968. [</a:t>
            </a:r>
            <a:r>
              <a:rPr lang="mr-IN" dirty="0" smtClean="0"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latin typeface="Franklin Gothic Book"/>
                <a:cs typeface="Franklin Gothic Book"/>
              </a:rPr>
              <a:t>]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§ </a:t>
            </a:r>
            <a:r>
              <a:rPr lang="en-US" dirty="0">
                <a:latin typeface="Franklin Gothic Book"/>
                <a:cs typeface="Franklin Gothic Book"/>
              </a:rPr>
              <a:t>5</a:t>
            </a:r>
            <a:r>
              <a:rPr lang="en-US" baseline="30000" dirty="0">
                <a:latin typeface="Franklin Gothic Book"/>
                <a:cs typeface="Franklin Gothic Book"/>
              </a:rPr>
              <a:t>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Reconhecida</a:t>
            </a:r>
            <a:r>
              <a:rPr lang="en-US" b="1" i="1" u="sng" dirty="0">
                <a:latin typeface="Franklin Gothic Book"/>
                <a:cs typeface="Franklin Gothic Book"/>
              </a:rPr>
              <a:t> a </a:t>
            </a:r>
            <a:r>
              <a:rPr lang="en-US" b="1" i="1" u="sng" dirty="0" err="1">
                <a:latin typeface="Franklin Gothic Book"/>
                <a:cs typeface="Franklin Gothic Book"/>
              </a:rPr>
              <a:t>incompetência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dirty="0">
                <a:latin typeface="Franklin Gothic Book"/>
                <a:cs typeface="Franklin Gothic Book"/>
              </a:rPr>
              <a:t>do tribunal </a:t>
            </a:r>
            <a:r>
              <a:rPr lang="en-US" dirty="0" err="1">
                <a:latin typeface="Franklin Gothic Book"/>
                <a:cs typeface="Franklin Gothic Book"/>
              </a:rPr>
              <a:t>para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julgar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ação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rescisória</a:t>
            </a:r>
            <a:r>
              <a:rPr lang="en-US" dirty="0">
                <a:latin typeface="Franklin Gothic Book"/>
                <a:cs typeface="Franklin Gothic Book"/>
              </a:rPr>
              <a:t>, o </a:t>
            </a:r>
            <a:r>
              <a:rPr lang="en-US" dirty="0" err="1">
                <a:latin typeface="Franklin Gothic Book"/>
                <a:cs typeface="Franklin Gothic Book"/>
              </a:rPr>
              <a:t>autor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será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intimado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para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emendar</a:t>
            </a:r>
            <a:r>
              <a:rPr lang="en-US" b="1" i="1" u="sng" dirty="0">
                <a:latin typeface="Franklin Gothic Book"/>
                <a:cs typeface="Franklin Gothic Book"/>
              </a:rPr>
              <a:t> a </a:t>
            </a:r>
            <a:r>
              <a:rPr lang="en-US" b="1" i="1" u="sng" dirty="0" err="1">
                <a:latin typeface="Franklin Gothic Book"/>
                <a:cs typeface="Franklin Gothic Book"/>
              </a:rPr>
              <a:t>petição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inicial</a:t>
            </a:r>
            <a:r>
              <a:rPr lang="en-US" dirty="0">
                <a:latin typeface="Franklin Gothic Book"/>
                <a:cs typeface="Franklin Gothic Book"/>
              </a:rPr>
              <a:t>, a </a:t>
            </a:r>
            <a:r>
              <a:rPr lang="en-US" dirty="0" err="1">
                <a:latin typeface="Franklin Gothic Book"/>
                <a:cs typeface="Franklin Gothic Book"/>
              </a:rPr>
              <a:t>fim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adequar</a:t>
            </a:r>
            <a:r>
              <a:rPr lang="en-US" dirty="0">
                <a:latin typeface="Franklin Gothic Book"/>
                <a:cs typeface="Franklin Gothic Book"/>
              </a:rPr>
              <a:t> o </a:t>
            </a:r>
            <a:r>
              <a:rPr lang="en-US" dirty="0" err="1">
                <a:latin typeface="Franklin Gothic Book"/>
                <a:cs typeface="Franklin Gothic Book"/>
              </a:rPr>
              <a:t>objeto</a:t>
            </a:r>
            <a:r>
              <a:rPr lang="en-US" dirty="0">
                <a:latin typeface="Franklin Gothic Book"/>
                <a:cs typeface="Franklin Gothic Book"/>
              </a:rPr>
              <a:t> da </a:t>
            </a:r>
            <a:r>
              <a:rPr lang="en-US" dirty="0" err="1">
                <a:latin typeface="Franklin Gothic Book"/>
                <a:cs typeface="Franklin Gothic Book"/>
              </a:rPr>
              <a:t>ação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rescisória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quando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decisão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apontada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como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rescindenda</a:t>
            </a:r>
            <a:r>
              <a:rPr lang="en-US" dirty="0" smtClean="0"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latin typeface="Franklin Gothic Book"/>
                <a:cs typeface="Franklin Gothic Book"/>
              </a:rPr>
              <a:t>I - </a:t>
            </a:r>
            <a:r>
              <a:rPr lang="en-US" b="1" i="1" u="sng" dirty="0" err="1">
                <a:latin typeface="Franklin Gothic Book"/>
                <a:cs typeface="Franklin Gothic Book"/>
              </a:rPr>
              <a:t>não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tiver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apreciado</a:t>
            </a:r>
            <a:r>
              <a:rPr lang="en-US" b="1" i="1" u="sng" dirty="0">
                <a:latin typeface="Franklin Gothic Book"/>
                <a:cs typeface="Franklin Gothic Book"/>
              </a:rPr>
              <a:t> o </a:t>
            </a:r>
            <a:r>
              <a:rPr lang="en-US" b="1" i="1" u="sng" dirty="0" err="1">
                <a:latin typeface="Franklin Gothic Book"/>
                <a:cs typeface="Franklin Gothic Book"/>
              </a:rPr>
              <a:t>mérito</a:t>
            </a:r>
            <a:r>
              <a:rPr lang="en-US" b="1" i="1" u="sng" dirty="0">
                <a:latin typeface="Franklin Gothic Book"/>
                <a:cs typeface="Franklin Gothic Book"/>
              </a:rPr>
              <a:t> e </a:t>
            </a:r>
            <a:r>
              <a:rPr lang="en-US" b="1" i="1" u="sng" dirty="0" err="1">
                <a:latin typeface="Franklin Gothic Book"/>
                <a:cs typeface="Franklin Gothic Book"/>
              </a:rPr>
              <a:t>não</a:t>
            </a:r>
            <a:r>
              <a:rPr lang="en-US" b="1" i="1" u="sng" dirty="0">
                <a:latin typeface="Franklin Gothic Book"/>
                <a:cs typeface="Franklin Gothic Book"/>
              </a:rPr>
              <a:t> se </a:t>
            </a:r>
            <a:r>
              <a:rPr lang="en-US" b="1" i="1" u="sng" dirty="0" err="1">
                <a:latin typeface="Franklin Gothic Book"/>
                <a:cs typeface="Franklin Gothic Book"/>
              </a:rPr>
              <a:t>enquadrar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na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situação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prevista</a:t>
            </a:r>
            <a:r>
              <a:rPr lang="en-US" b="1" i="1" u="sng" dirty="0">
                <a:latin typeface="Franklin Gothic Book"/>
                <a:cs typeface="Franklin Gothic Book"/>
              </a:rPr>
              <a:t> no § 2</a:t>
            </a:r>
            <a:r>
              <a:rPr lang="en-US" b="1" i="1" u="sng" baseline="30000" dirty="0">
                <a:latin typeface="Franklin Gothic Book"/>
                <a:cs typeface="Franklin Gothic Book"/>
              </a:rPr>
              <a:t>o</a:t>
            </a:r>
            <a:r>
              <a:rPr lang="en-US" b="1" i="1" u="sng" dirty="0">
                <a:latin typeface="Franklin Gothic Book"/>
                <a:cs typeface="Franklin Gothic Book"/>
              </a:rPr>
              <a:t> do art. 966</a:t>
            </a:r>
            <a:r>
              <a:rPr lang="en-US" dirty="0" smtClean="0"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latin typeface="Franklin Gothic Book"/>
                <a:cs typeface="Franklin Gothic Book"/>
              </a:rPr>
              <a:t>II - </a:t>
            </a:r>
            <a:r>
              <a:rPr lang="en-US" dirty="0" err="1">
                <a:latin typeface="Franklin Gothic Book"/>
                <a:cs typeface="Franklin Gothic Book"/>
              </a:rPr>
              <a:t>tiver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sido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substituída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por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decisão</a:t>
            </a:r>
            <a:r>
              <a:rPr lang="en-US" b="1" i="1" u="sng" dirty="0">
                <a:latin typeface="Franklin Gothic Book"/>
                <a:cs typeface="Franklin Gothic Book"/>
              </a:rPr>
              <a:t> posterior</a:t>
            </a:r>
            <a:r>
              <a:rPr lang="en-US" dirty="0" smtClean="0"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latin typeface="Franklin Gothic Book"/>
                <a:cs typeface="Franklin Gothic Book"/>
              </a:rPr>
              <a:t>§ 6</a:t>
            </a:r>
            <a:r>
              <a:rPr lang="en-US" baseline="30000" dirty="0">
                <a:latin typeface="Franklin Gothic Book"/>
                <a:cs typeface="Franklin Gothic Book"/>
              </a:rPr>
              <a:t>o</a:t>
            </a:r>
            <a:r>
              <a:rPr lang="en-US" dirty="0">
                <a:latin typeface="Franklin Gothic Book"/>
                <a:cs typeface="Franklin Gothic Book"/>
              </a:rPr>
              <a:t> Na </a:t>
            </a:r>
            <a:r>
              <a:rPr lang="en-US" dirty="0" err="1">
                <a:latin typeface="Franklin Gothic Book"/>
                <a:cs typeface="Franklin Gothic Book"/>
              </a:rPr>
              <a:t>hipótese</a:t>
            </a:r>
            <a:r>
              <a:rPr lang="en-US" dirty="0">
                <a:latin typeface="Franklin Gothic Book"/>
                <a:cs typeface="Franklin Gothic Book"/>
              </a:rPr>
              <a:t> do § 5</a:t>
            </a:r>
            <a:r>
              <a:rPr lang="en-US" baseline="30000" dirty="0">
                <a:latin typeface="Franklin Gothic Book"/>
                <a:cs typeface="Franklin Gothic Book"/>
              </a:rPr>
              <a:t>o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após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emenda</a:t>
            </a:r>
            <a:r>
              <a:rPr lang="en-US" dirty="0">
                <a:latin typeface="Franklin Gothic Book"/>
                <a:cs typeface="Franklin Gothic Book"/>
              </a:rPr>
              <a:t> da </a:t>
            </a:r>
            <a:r>
              <a:rPr lang="en-US" dirty="0" err="1">
                <a:latin typeface="Franklin Gothic Book"/>
                <a:cs typeface="Franklin Gothic Book"/>
              </a:rPr>
              <a:t>petição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inicial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será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permitido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ao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réu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complementar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fundamentos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defesa</a:t>
            </a:r>
            <a:r>
              <a:rPr lang="en-US" dirty="0">
                <a:latin typeface="Franklin Gothic Book"/>
                <a:cs typeface="Franklin Gothic Book"/>
              </a:rPr>
              <a:t>, e, </a:t>
            </a:r>
            <a:r>
              <a:rPr lang="en-US" dirty="0" err="1">
                <a:latin typeface="Franklin Gothic Book"/>
                <a:cs typeface="Franklin Gothic Book"/>
              </a:rPr>
              <a:t>em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seguida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os</a:t>
            </a:r>
            <a:r>
              <a:rPr lang="en-US" dirty="0">
                <a:latin typeface="Franklin Gothic Book"/>
                <a:cs typeface="Franklin Gothic Book"/>
              </a:rPr>
              <a:t> autos </a:t>
            </a:r>
            <a:r>
              <a:rPr lang="en-US" dirty="0" err="1">
                <a:latin typeface="Franklin Gothic Book"/>
                <a:cs typeface="Franklin Gothic Book"/>
              </a:rPr>
              <a:t>serão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remetidos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ao</a:t>
            </a:r>
            <a:r>
              <a:rPr lang="en-US" dirty="0">
                <a:latin typeface="Franklin Gothic Book"/>
                <a:cs typeface="Franklin Gothic Book"/>
              </a:rPr>
              <a:t> tribunal </a:t>
            </a:r>
            <a:r>
              <a:rPr lang="en-US" dirty="0" err="1">
                <a:latin typeface="Franklin Gothic Book"/>
                <a:cs typeface="Franklin Gothic Book"/>
              </a:rPr>
              <a:t>competente</a:t>
            </a:r>
            <a:r>
              <a:rPr lang="en-US" dirty="0">
                <a:latin typeface="Franklin Gothic Book"/>
                <a:cs typeface="Franklin Gothic Book"/>
              </a:rPr>
              <a:t>.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780263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Incompet</a:t>
            </a:r>
            <a:r>
              <a:rPr lang="en-US" b="1" dirty="0" err="1" smtClean="0"/>
              <a:t>ência</a:t>
            </a:r>
            <a:r>
              <a:rPr lang="en-US" b="1" dirty="0" smtClean="0"/>
              <a:t> e </a:t>
            </a:r>
            <a:r>
              <a:rPr lang="en-US" b="1" dirty="0" err="1" smtClean="0"/>
              <a:t>Remessa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060822"/>
            <a:ext cx="69652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charset="2"/>
              <a:buChar char="ü"/>
            </a:pPr>
            <a:r>
              <a:rPr lang="en-US" dirty="0" err="1"/>
              <a:t>ação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postula</a:t>
            </a:r>
            <a:r>
              <a:rPr lang="en-US" dirty="0"/>
              <a:t> </a:t>
            </a:r>
            <a:r>
              <a:rPr lang="en-US" dirty="0" err="1"/>
              <a:t>equivocadamente</a:t>
            </a:r>
            <a:r>
              <a:rPr lang="en-US" dirty="0"/>
              <a:t> </a:t>
            </a:r>
            <a:r>
              <a:rPr lang="en-US" dirty="0" err="1"/>
              <a:t>rescisão</a:t>
            </a:r>
            <a:r>
              <a:rPr lang="en-US" dirty="0"/>
              <a:t> de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apreciou</a:t>
            </a:r>
            <a:r>
              <a:rPr lang="en-US" dirty="0"/>
              <a:t> o </a:t>
            </a:r>
            <a:r>
              <a:rPr lang="en-US" dirty="0" err="1"/>
              <a:t>mérito</a:t>
            </a:r>
            <a:r>
              <a:rPr lang="en-US" dirty="0"/>
              <a:t>, e, </a:t>
            </a:r>
            <a:r>
              <a:rPr lang="en-US" dirty="0" err="1"/>
              <a:t>pois</a:t>
            </a:r>
            <a:r>
              <a:rPr lang="en-US" dirty="0"/>
              <a:t>, </a:t>
            </a:r>
            <a:r>
              <a:rPr lang="en-US" dirty="0" err="1"/>
              <a:t>não</a:t>
            </a:r>
            <a:r>
              <a:rPr lang="en-US" dirty="0"/>
              <a:t> se </a:t>
            </a:r>
            <a:r>
              <a:rPr lang="en-US" dirty="0" err="1"/>
              <a:t>enquadra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hipóteses</a:t>
            </a:r>
            <a:r>
              <a:rPr lang="en-US" dirty="0"/>
              <a:t> do § 2º do art. 966 (NCPC, art. 968, § 5º, I), </a:t>
            </a:r>
            <a:r>
              <a:rPr lang="en-US" dirty="0" err="1"/>
              <a:t>havendo</a:t>
            </a:r>
            <a:r>
              <a:rPr lang="en-US" dirty="0"/>
              <a:t>, no </a:t>
            </a:r>
            <a:r>
              <a:rPr lang="en-US" dirty="0" err="1"/>
              <a:t>entanto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identificar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 o </a:t>
            </a:r>
            <a:r>
              <a:rPr lang="en-US" dirty="0" err="1"/>
              <a:t>julgado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, de </a:t>
            </a:r>
            <a:r>
              <a:rPr lang="en-US" dirty="0" err="1"/>
              <a:t>fato</a:t>
            </a:r>
            <a:r>
              <a:rPr lang="en-US" dirty="0"/>
              <a:t>, </a:t>
            </a:r>
            <a:r>
              <a:rPr lang="en-US" dirty="0" err="1"/>
              <a:t>compôs</a:t>
            </a:r>
            <a:r>
              <a:rPr lang="en-US" dirty="0"/>
              <a:t> o </a:t>
            </a:r>
            <a:r>
              <a:rPr lang="en-US" dirty="0" err="1"/>
              <a:t>litígio</a:t>
            </a:r>
            <a:r>
              <a:rPr lang="en-US" dirty="0"/>
              <a:t>,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mérito</a:t>
            </a:r>
            <a:r>
              <a:rPr lang="en-US" dirty="0"/>
              <a:t>;</a:t>
            </a:r>
          </a:p>
          <a:p>
            <a:pPr algn="just"/>
            <a:endParaRPr lang="en-US" dirty="0" smtClean="0"/>
          </a:p>
          <a:p>
            <a:pPr marL="285750" indent="-285750" algn="just">
              <a:buFont typeface="Wingdings" charset="2"/>
              <a:buChar char="ü"/>
            </a:pPr>
            <a:r>
              <a:rPr lang="en-US" dirty="0" err="1" smtClean="0"/>
              <a:t>ação</a:t>
            </a:r>
            <a:r>
              <a:rPr lang="en-US" dirty="0" smtClean="0"/>
              <a:t> </a:t>
            </a:r>
            <a:r>
              <a:rPr lang="en-US" dirty="0" err="1"/>
              <a:t>rescisória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volta</a:t>
            </a:r>
            <a:r>
              <a:rPr lang="en-US" dirty="0"/>
              <a:t> </a:t>
            </a:r>
            <a:r>
              <a:rPr lang="en-US" dirty="0" err="1"/>
              <a:t>erroneamente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/>
              <a:t>tenha</a:t>
            </a:r>
            <a:r>
              <a:rPr lang="en-US" dirty="0"/>
              <a:t> </a:t>
            </a:r>
            <a:r>
              <a:rPr lang="en-US" dirty="0" err="1"/>
              <a:t>sido</a:t>
            </a:r>
            <a:r>
              <a:rPr lang="en-US" dirty="0"/>
              <a:t> </a:t>
            </a:r>
            <a:r>
              <a:rPr lang="en-US" dirty="0" err="1"/>
              <a:t>posteriormente</a:t>
            </a:r>
            <a:r>
              <a:rPr lang="en-US" dirty="0"/>
              <a:t> </a:t>
            </a:r>
            <a:r>
              <a:rPr lang="en-US" dirty="0" err="1"/>
              <a:t>substituída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outra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ocorre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julgamentos</a:t>
            </a:r>
            <a:r>
              <a:rPr lang="en-US" dirty="0"/>
              <a:t> </a:t>
            </a:r>
            <a:r>
              <a:rPr lang="en-US" dirty="0" err="1"/>
              <a:t>recursais</a:t>
            </a:r>
            <a:r>
              <a:rPr lang="en-US" dirty="0"/>
              <a:t> (NCPC, art. 1.008</a:t>
            </a:r>
            <a:r>
              <a:rPr lang="en-US" dirty="0" smtClean="0"/>
              <a:t>) </a:t>
            </a:r>
            <a:r>
              <a:rPr lang="en-US" dirty="0" err="1"/>
              <a:t>sendo</a:t>
            </a:r>
            <a:r>
              <a:rPr lang="en-US" dirty="0"/>
              <a:t> </a:t>
            </a:r>
            <a:r>
              <a:rPr lang="en-US" dirty="0" err="1"/>
              <a:t>perfeitamente</a:t>
            </a:r>
            <a:r>
              <a:rPr lang="en-US" dirty="0"/>
              <a:t> </a:t>
            </a:r>
            <a:r>
              <a:rPr lang="en-US" dirty="0" err="1"/>
              <a:t>possível</a:t>
            </a:r>
            <a:r>
              <a:rPr lang="en-US" dirty="0"/>
              <a:t> </a:t>
            </a:r>
            <a:r>
              <a:rPr lang="en-US" dirty="0" err="1"/>
              <a:t>localizar</a:t>
            </a:r>
            <a:r>
              <a:rPr lang="en-US" dirty="0"/>
              <a:t> o </a:t>
            </a:r>
            <a:r>
              <a:rPr lang="en-US" dirty="0" err="1"/>
              <a:t>acórdão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haverá</a:t>
            </a:r>
            <a:r>
              <a:rPr lang="en-US" dirty="0"/>
              <a:t> de </a:t>
            </a:r>
            <a:r>
              <a:rPr lang="en-US" dirty="0" err="1"/>
              <a:t>ser</a:t>
            </a:r>
            <a:r>
              <a:rPr lang="en-US" dirty="0"/>
              <a:t> o </a:t>
            </a:r>
            <a:r>
              <a:rPr lang="en-US" dirty="0" err="1"/>
              <a:t>objeto</a:t>
            </a:r>
            <a:r>
              <a:rPr lang="en-US" dirty="0"/>
              <a:t> da </a:t>
            </a:r>
            <a:r>
              <a:rPr lang="en-US" dirty="0" err="1"/>
              <a:t>rescisão</a:t>
            </a:r>
            <a:r>
              <a:rPr lang="en-US" dirty="0"/>
              <a:t> </a:t>
            </a:r>
            <a:r>
              <a:rPr lang="en-US" dirty="0" err="1"/>
              <a:t>pretendida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algn="ctr"/>
            <a:r>
              <a:rPr lang="en-US" b="1" i="1" dirty="0" smtClean="0"/>
              <a:t>(</a:t>
            </a:r>
            <a:r>
              <a:rPr lang="en-US" b="1" i="1" dirty="0" err="1" smtClean="0"/>
              <a:t>Humberto</a:t>
            </a:r>
            <a:r>
              <a:rPr lang="en-US" b="1" i="1" dirty="0" smtClean="0"/>
              <a:t> </a:t>
            </a:r>
            <a:r>
              <a:rPr lang="en-US" b="1" i="1" dirty="0" err="1" smtClean="0"/>
              <a:t>Theodoro</a:t>
            </a:r>
            <a:r>
              <a:rPr lang="en-US" b="1" i="1" dirty="0" smtClean="0"/>
              <a:t> Junior)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424440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Prazo</a:t>
            </a:r>
            <a:r>
              <a:rPr lang="en-US" b="1" dirty="0" smtClean="0"/>
              <a:t> </a:t>
            </a:r>
            <a:r>
              <a:rPr lang="en-US" b="1" dirty="0" err="1" smtClean="0"/>
              <a:t>para</a:t>
            </a:r>
            <a:r>
              <a:rPr lang="en-US" b="1" dirty="0" smtClean="0"/>
              <a:t> </a:t>
            </a:r>
            <a:r>
              <a:rPr lang="en-US" b="1" dirty="0" err="1" smtClean="0"/>
              <a:t>Propositura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95023" y="2025844"/>
            <a:ext cx="6965245" cy="3724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000" dirty="0" smtClean="0"/>
              <a:t>Art. 975, CPC</a:t>
            </a:r>
          </a:p>
          <a:p>
            <a:pPr marL="285750" indent="-285750">
              <a:buFont typeface="Wingdings" charset="2"/>
              <a:buChar char="ü"/>
            </a:pPr>
            <a:endParaRPr lang="en-US" sz="2000" dirty="0"/>
          </a:p>
          <a:p>
            <a:pPr marL="285750" indent="-285750">
              <a:buFont typeface="Wingdings" charset="2"/>
              <a:buChar char="ü"/>
            </a:pPr>
            <a:r>
              <a:rPr lang="en-US" sz="2000" dirty="0" err="1" smtClean="0"/>
              <a:t>Car</a:t>
            </a:r>
            <a:r>
              <a:rPr lang="en-US" sz="2000" dirty="0" err="1" smtClean="0"/>
              <a:t>áter</a:t>
            </a:r>
            <a:r>
              <a:rPr lang="en-US" sz="2000" dirty="0" smtClean="0"/>
              <a:t> </a:t>
            </a:r>
            <a:r>
              <a:rPr lang="en-US" sz="2000" dirty="0" err="1" smtClean="0"/>
              <a:t>Decadencial</a:t>
            </a:r>
            <a:r>
              <a:rPr lang="en-US" sz="2000" dirty="0" smtClean="0"/>
              <a:t> (</a:t>
            </a:r>
            <a:r>
              <a:rPr lang="en-US" sz="2000" dirty="0" err="1" smtClean="0"/>
              <a:t>não</a:t>
            </a:r>
            <a:r>
              <a:rPr lang="en-US" sz="2000" dirty="0" smtClean="0"/>
              <a:t> </a:t>
            </a:r>
            <a:r>
              <a:rPr lang="en-US" sz="2000" dirty="0" err="1" smtClean="0"/>
              <a:t>interrompe</a:t>
            </a:r>
            <a:r>
              <a:rPr lang="en-US" sz="2000" dirty="0" smtClean="0"/>
              <a:t> </a:t>
            </a:r>
            <a:r>
              <a:rPr lang="en-US" sz="2000" dirty="0" err="1" smtClean="0"/>
              <a:t>nem</a:t>
            </a:r>
            <a:r>
              <a:rPr lang="en-US" sz="2000" dirty="0" smtClean="0"/>
              <a:t> </a:t>
            </a:r>
            <a:r>
              <a:rPr lang="en-US" sz="2000" dirty="0" err="1" smtClean="0"/>
              <a:t>suspende</a:t>
            </a:r>
            <a:r>
              <a:rPr lang="en-US" sz="2000" dirty="0" smtClean="0"/>
              <a:t>)</a:t>
            </a:r>
          </a:p>
          <a:p>
            <a:pPr marL="285750" indent="-285750">
              <a:buFont typeface="Wingdings" charset="2"/>
              <a:buChar char="ü"/>
            </a:pPr>
            <a:endParaRPr lang="en-US" sz="2000" dirty="0"/>
          </a:p>
          <a:p>
            <a:pPr marL="285750" indent="-285750">
              <a:buFont typeface="Wingdings" charset="2"/>
              <a:buChar char="ü"/>
            </a:pPr>
            <a:r>
              <a:rPr lang="en-US" sz="2000" dirty="0" smtClean="0"/>
              <a:t>Marco </a:t>
            </a:r>
            <a:r>
              <a:rPr lang="en-US" sz="2000" dirty="0" err="1" smtClean="0"/>
              <a:t>inicial</a:t>
            </a:r>
            <a:r>
              <a:rPr lang="en-US" sz="2000" dirty="0" smtClean="0"/>
              <a:t>: </a:t>
            </a:r>
            <a:r>
              <a:rPr lang="en-US" sz="2000" dirty="0" err="1" smtClean="0"/>
              <a:t>trânsito</a:t>
            </a:r>
            <a:r>
              <a:rPr lang="en-US" sz="2000" dirty="0" smtClean="0"/>
              <a:t> </a:t>
            </a:r>
            <a:r>
              <a:rPr lang="en-US" sz="2000" dirty="0" err="1" smtClean="0"/>
              <a:t>em</a:t>
            </a:r>
            <a:r>
              <a:rPr lang="en-US" sz="2000" dirty="0" smtClean="0"/>
              <a:t> </a:t>
            </a:r>
            <a:r>
              <a:rPr lang="en-US" sz="2000" dirty="0" err="1" smtClean="0"/>
              <a:t>julgado</a:t>
            </a:r>
            <a:r>
              <a:rPr lang="en-US" sz="2000" dirty="0" smtClean="0"/>
              <a:t> da </a:t>
            </a:r>
            <a:r>
              <a:rPr lang="en-US" sz="2000" dirty="0" err="1" smtClean="0"/>
              <a:t>última</a:t>
            </a:r>
            <a:r>
              <a:rPr lang="en-US" sz="2000" dirty="0" smtClean="0"/>
              <a:t> </a:t>
            </a:r>
            <a:r>
              <a:rPr lang="en-US" sz="2000" dirty="0" err="1" smtClean="0"/>
              <a:t>decisão</a:t>
            </a:r>
            <a:r>
              <a:rPr lang="en-US" sz="2000" dirty="0" smtClean="0"/>
              <a:t> </a:t>
            </a:r>
            <a:r>
              <a:rPr lang="en-US" sz="2000" dirty="0" err="1" smtClean="0"/>
              <a:t>proferida</a:t>
            </a:r>
            <a:r>
              <a:rPr lang="en-US" sz="2000" dirty="0" smtClean="0"/>
              <a:t> no </a:t>
            </a:r>
            <a:r>
              <a:rPr lang="en-US" sz="2000" dirty="0" err="1" smtClean="0"/>
              <a:t>processo</a:t>
            </a:r>
            <a:endParaRPr lang="en-US" sz="2000" dirty="0" smtClean="0"/>
          </a:p>
          <a:p>
            <a:pPr marL="285750" indent="-285750">
              <a:buFont typeface="Wingdings" charset="2"/>
              <a:buChar char="ü"/>
            </a:pPr>
            <a:endParaRPr lang="en-US" sz="2000" dirty="0"/>
          </a:p>
          <a:p>
            <a:pPr marL="285750" indent="-285750">
              <a:buFont typeface="Wingdings" charset="2"/>
              <a:buChar char="ü"/>
            </a:pPr>
            <a:r>
              <a:rPr lang="en-US" sz="2000" dirty="0" err="1" smtClean="0"/>
              <a:t>Unidade</a:t>
            </a:r>
            <a:r>
              <a:rPr lang="en-US" sz="2000" dirty="0" smtClean="0"/>
              <a:t> da </a:t>
            </a:r>
            <a:r>
              <a:rPr lang="en-US" sz="2000" dirty="0" err="1" smtClean="0"/>
              <a:t>coisa</a:t>
            </a:r>
            <a:r>
              <a:rPr lang="en-US" sz="2000" dirty="0" smtClean="0"/>
              <a:t> </a:t>
            </a:r>
            <a:r>
              <a:rPr lang="en-US" sz="2000" dirty="0" err="1" smtClean="0"/>
              <a:t>julgada</a:t>
            </a:r>
            <a:r>
              <a:rPr lang="en-US" sz="2000" dirty="0" smtClean="0"/>
              <a:t> e da </a:t>
            </a:r>
            <a:r>
              <a:rPr lang="en-US" sz="2000" dirty="0" err="1" smtClean="0"/>
              <a:t>ação</a:t>
            </a:r>
            <a:r>
              <a:rPr lang="en-US" sz="2000" dirty="0" smtClean="0"/>
              <a:t> </a:t>
            </a:r>
            <a:r>
              <a:rPr lang="en-US" sz="2000" dirty="0" err="1" smtClean="0"/>
              <a:t>rescisória</a:t>
            </a:r>
            <a:endParaRPr lang="en-US" sz="2000" dirty="0" smtClean="0"/>
          </a:p>
          <a:p>
            <a:pPr marL="285750" indent="-285750">
              <a:buFont typeface="Wingdings" charset="2"/>
              <a:buChar char="ü"/>
            </a:pPr>
            <a:endParaRPr lang="en-US" sz="2000" dirty="0"/>
          </a:p>
          <a:p>
            <a:pPr marL="285750" indent="-285750">
              <a:buFont typeface="Wingdings" charset="2"/>
              <a:buChar char="ü"/>
            </a:pPr>
            <a:r>
              <a:rPr lang="en-US" sz="2000" dirty="0" err="1" smtClean="0"/>
              <a:t>Enunciado</a:t>
            </a:r>
            <a:r>
              <a:rPr lang="en-US" sz="2000" dirty="0" smtClean="0"/>
              <a:t> de </a:t>
            </a:r>
            <a:r>
              <a:rPr lang="en-US" sz="2000" dirty="0" err="1" smtClean="0"/>
              <a:t>Súmula</a:t>
            </a:r>
            <a:r>
              <a:rPr lang="en-US" sz="2000" dirty="0" smtClean="0"/>
              <a:t> n. 401/STJ</a:t>
            </a:r>
          </a:p>
          <a:p>
            <a:pPr marL="285750" indent="-285750">
              <a:buFont typeface="Wingdings" charset="2"/>
              <a:buChar char="ü"/>
            </a:pPr>
            <a:endParaRPr lang="en-US" dirty="0"/>
          </a:p>
          <a:p>
            <a:pPr marL="285750" indent="-285750">
              <a:buFont typeface="Wingdings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285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05930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Prazo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1683804"/>
            <a:ext cx="6965245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975.  O </a:t>
            </a:r>
            <a:r>
              <a:rPr lang="en-US" dirty="0" err="1"/>
              <a:t>direito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rescisão</a:t>
            </a:r>
            <a:r>
              <a:rPr lang="en-US" dirty="0"/>
              <a:t> se </a:t>
            </a:r>
            <a:r>
              <a:rPr lang="en-US" dirty="0" err="1"/>
              <a:t>extingue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2 (</a:t>
            </a:r>
            <a:r>
              <a:rPr lang="en-US" dirty="0" err="1"/>
              <a:t>dois</a:t>
            </a:r>
            <a:r>
              <a:rPr lang="en-US" dirty="0"/>
              <a:t>) </a:t>
            </a:r>
            <a:r>
              <a:rPr lang="en-US" dirty="0" err="1"/>
              <a:t>anos</a:t>
            </a:r>
            <a:r>
              <a:rPr lang="en-US" dirty="0"/>
              <a:t> </a:t>
            </a:r>
            <a:r>
              <a:rPr lang="en-US" dirty="0" err="1"/>
              <a:t>contados</a:t>
            </a:r>
            <a:r>
              <a:rPr lang="en-US" dirty="0"/>
              <a:t> do </a:t>
            </a:r>
            <a:r>
              <a:rPr lang="en-US" dirty="0" err="1"/>
              <a:t>trânsito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julgado</a:t>
            </a:r>
            <a:r>
              <a:rPr lang="en-US" dirty="0"/>
              <a:t> da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proferida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b="1" i="1" u="sng" dirty="0" err="1"/>
              <a:t>Prorroga</a:t>
            </a:r>
            <a:r>
              <a:rPr lang="en-US" b="1" i="1" u="sng" dirty="0"/>
              <a:t>-se </a:t>
            </a:r>
            <a:r>
              <a:rPr lang="en-US" b="1" i="1" u="sng" dirty="0" err="1"/>
              <a:t>até</a:t>
            </a:r>
            <a:r>
              <a:rPr lang="en-US" b="1" i="1" u="sng" dirty="0"/>
              <a:t> o </a:t>
            </a:r>
            <a:r>
              <a:rPr lang="en-US" b="1" i="1" u="sng" dirty="0" err="1"/>
              <a:t>primeiro</a:t>
            </a:r>
            <a:r>
              <a:rPr lang="en-US" b="1" i="1" u="sng" dirty="0"/>
              <a:t> </a:t>
            </a:r>
            <a:r>
              <a:rPr lang="en-US" b="1" i="1" u="sng" dirty="0" err="1"/>
              <a:t>dia</a:t>
            </a:r>
            <a:r>
              <a:rPr lang="en-US" b="1" i="1" u="sng" dirty="0"/>
              <a:t> </a:t>
            </a:r>
            <a:r>
              <a:rPr lang="en-US" b="1" i="1" u="sng" dirty="0" err="1"/>
              <a:t>útil</a:t>
            </a:r>
            <a:r>
              <a:rPr lang="en-US" b="1" i="1" u="sng" dirty="0"/>
              <a:t> </a:t>
            </a:r>
            <a:r>
              <a:rPr lang="en-US" dirty="0" err="1"/>
              <a:t>imediatamente</a:t>
            </a:r>
            <a:r>
              <a:rPr lang="en-US" dirty="0"/>
              <a:t> </a:t>
            </a:r>
            <a:r>
              <a:rPr lang="en-US" dirty="0" err="1"/>
              <a:t>subsequente</a:t>
            </a:r>
            <a:r>
              <a:rPr lang="en-US" dirty="0"/>
              <a:t> o </a:t>
            </a:r>
            <a:r>
              <a:rPr lang="en-US" dirty="0" err="1"/>
              <a:t>prazo</a:t>
            </a:r>
            <a:r>
              <a:rPr lang="en-US" dirty="0"/>
              <a:t> a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refere</a:t>
            </a:r>
            <a:r>
              <a:rPr lang="en-US" dirty="0"/>
              <a:t> o caput,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b="1" i="1" u="sng" dirty="0" err="1"/>
              <a:t>expirar</a:t>
            </a:r>
            <a:r>
              <a:rPr lang="en-US" b="1" i="1" u="sng" dirty="0"/>
              <a:t> </a:t>
            </a:r>
            <a:r>
              <a:rPr lang="en-US" b="1" i="1" u="sng" dirty="0" err="1"/>
              <a:t>durante</a:t>
            </a:r>
            <a:r>
              <a:rPr lang="en-US" b="1" i="1" u="sng" dirty="0"/>
              <a:t> </a:t>
            </a:r>
            <a:r>
              <a:rPr lang="en-US" b="1" i="1" u="sng" dirty="0" err="1"/>
              <a:t>férias</a:t>
            </a:r>
            <a:r>
              <a:rPr lang="en-US" b="1" i="1" u="sng" dirty="0"/>
              <a:t> </a:t>
            </a:r>
            <a:r>
              <a:rPr lang="en-US" b="1" i="1" u="sng" dirty="0" err="1"/>
              <a:t>forenses</a:t>
            </a:r>
            <a:r>
              <a:rPr lang="en-US" b="1" i="1" u="sng" dirty="0"/>
              <a:t>, </a:t>
            </a:r>
            <a:r>
              <a:rPr lang="en-US" b="1" i="1" u="sng" dirty="0" err="1"/>
              <a:t>recesso</a:t>
            </a:r>
            <a:r>
              <a:rPr lang="en-US" b="1" i="1" u="sng" dirty="0"/>
              <a:t>, </a:t>
            </a:r>
            <a:r>
              <a:rPr lang="en-US" b="1" i="1" u="sng" dirty="0" err="1"/>
              <a:t>feriados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dia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que</a:t>
            </a:r>
            <a:r>
              <a:rPr lang="en-US" b="1" i="1" u="sng" dirty="0"/>
              <a:t> </a:t>
            </a:r>
            <a:r>
              <a:rPr lang="en-US" b="1" i="1" u="sng" dirty="0" err="1"/>
              <a:t>não</a:t>
            </a:r>
            <a:r>
              <a:rPr lang="en-US" b="1" i="1" u="sng" dirty="0"/>
              <a:t> </a:t>
            </a:r>
            <a:r>
              <a:rPr lang="en-US" b="1" i="1" u="sng" dirty="0" err="1"/>
              <a:t>houver</a:t>
            </a:r>
            <a:r>
              <a:rPr lang="en-US" b="1" i="1" u="sng" dirty="0"/>
              <a:t> </a:t>
            </a:r>
            <a:r>
              <a:rPr lang="en-US" b="1" i="1" u="sng" dirty="0" err="1"/>
              <a:t>expediente</a:t>
            </a:r>
            <a:r>
              <a:rPr lang="en-US" b="1" i="1" u="sng" dirty="0"/>
              <a:t> </a:t>
            </a:r>
            <a:r>
              <a:rPr lang="en-US" b="1" i="1" u="sng" dirty="0" err="1"/>
              <a:t>forense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Se </a:t>
            </a:r>
            <a:r>
              <a:rPr lang="en-US" dirty="0" err="1"/>
              <a:t>fundada</a:t>
            </a:r>
            <a:r>
              <a:rPr lang="en-US" dirty="0"/>
              <a:t> a </a:t>
            </a:r>
            <a:r>
              <a:rPr lang="en-US" dirty="0" err="1"/>
              <a:t>ação</a:t>
            </a:r>
            <a:r>
              <a:rPr lang="en-US" dirty="0"/>
              <a:t> no </a:t>
            </a:r>
            <a:r>
              <a:rPr lang="en-US" dirty="0" err="1"/>
              <a:t>inciso</a:t>
            </a:r>
            <a:r>
              <a:rPr lang="en-US" dirty="0"/>
              <a:t> </a:t>
            </a:r>
            <a:r>
              <a:rPr lang="en-US" b="1" i="1" u="sng" dirty="0"/>
              <a:t>VII do art. 966</a:t>
            </a:r>
            <a:r>
              <a:rPr lang="en-US" dirty="0"/>
              <a:t>, o </a:t>
            </a:r>
            <a:r>
              <a:rPr lang="en-US" dirty="0" err="1"/>
              <a:t>termo</a:t>
            </a:r>
            <a:r>
              <a:rPr lang="en-US" dirty="0"/>
              <a:t> </a:t>
            </a:r>
            <a:r>
              <a:rPr lang="en-US" dirty="0" err="1"/>
              <a:t>inicial</a:t>
            </a:r>
            <a:r>
              <a:rPr lang="en-US" dirty="0"/>
              <a:t> do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a data de </a:t>
            </a:r>
            <a:r>
              <a:rPr lang="en-US" b="1" i="1" u="sng" dirty="0" err="1"/>
              <a:t>descoberta</a:t>
            </a:r>
            <a:r>
              <a:rPr lang="en-US" b="1" i="1" u="sng" dirty="0"/>
              <a:t> da </a:t>
            </a:r>
            <a:r>
              <a:rPr lang="en-US" b="1" i="1" u="sng" dirty="0" err="1"/>
              <a:t>prova</a:t>
            </a:r>
            <a:r>
              <a:rPr lang="en-US" b="1" i="1" u="sng" dirty="0"/>
              <a:t> nova</a:t>
            </a:r>
            <a:r>
              <a:rPr lang="en-US" dirty="0"/>
              <a:t>, </a:t>
            </a:r>
            <a:r>
              <a:rPr lang="en-US" dirty="0" err="1"/>
              <a:t>observado</a:t>
            </a:r>
            <a:r>
              <a:rPr lang="en-US" dirty="0"/>
              <a:t> 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máximo</a:t>
            </a:r>
            <a:r>
              <a:rPr lang="en-US" dirty="0"/>
              <a:t> de </a:t>
            </a:r>
            <a:r>
              <a:rPr lang="en-US" b="1" i="1" u="sng" dirty="0"/>
              <a:t>5 (</a:t>
            </a:r>
            <a:r>
              <a:rPr lang="en-US" b="1" i="1" u="sng" dirty="0" err="1"/>
              <a:t>cinco</a:t>
            </a:r>
            <a:r>
              <a:rPr lang="en-US" b="1" i="1" u="sng" dirty="0"/>
              <a:t>) </a:t>
            </a:r>
            <a:r>
              <a:rPr lang="en-US" b="1" i="1" u="sng" dirty="0" err="1"/>
              <a:t>anos</a:t>
            </a:r>
            <a:r>
              <a:rPr lang="en-US" dirty="0"/>
              <a:t>, </a:t>
            </a:r>
            <a:r>
              <a:rPr lang="en-US" dirty="0" err="1"/>
              <a:t>contado</a:t>
            </a:r>
            <a:r>
              <a:rPr lang="en-US" dirty="0"/>
              <a:t> do </a:t>
            </a:r>
            <a:r>
              <a:rPr lang="en-US" dirty="0" err="1"/>
              <a:t>trânsito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julgado</a:t>
            </a:r>
            <a:r>
              <a:rPr lang="en-US" dirty="0"/>
              <a:t> da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proferida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3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hipóteses</a:t>
            </a:r>
            <a:r>
              <a:rPr lang="en-US" dirty="0"/>
              <a:t> de </a:t>
            </a:r>
            <a:r>
              <a:rPr lang="en-US" b="1" i="1" u="sng" dirty="0" err="1"/>
              <a:t>simulação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de </a:t>
            </a:r>
            <a:r>
              <a:rPr lang="en-US" b="1" i="1" u="sng" dirty="0" err="1"/>
              <a:t>colusão</a:t>
            </a:r>
            <a:r>
              <a:rPr lang="en-US" b="1" i="1" u="sng" dirty="0"/>
              <a:t> das </a:t>
            </a:r>
            <a:r>
              <a:rPr lang="en-US" b="1" i="1" u="sng" dirty="0" err="1"/>
              <a:t>partes</a:t>
            </a:r>
            <a:r>
              <a:rPr lang="en-US" dirty="0"/>
              <a:t>, 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começa</a:t>
            </a:r>
            <a:r>
              <a:rPr lang="en-US" dirty="0"/>
              <a:t> a </a:t>
            </a:r>
            <a:r>
              <a:rPr lang="en-US" dirty="0" err="1"/>
              <a:t>contar</a:t>
            </a:r>
            <a:r>
              <a:rPr lang="en-US" dirty="0"/>
              <a:t>, </a:t>
            </a:r>
            <a:r>
              <a:rPr lang="en-US" dirty="0" err="1"/>
              <a:t>para</a:t>
            </a:r>
            <a:r>
              <a:rPr lang="en-US" dirty="0"/>
              <a:t> o </a:t>
            </a:r>
            <a:r>
              <a:rPr lang="en-US" dirty="0" err="1"/>
              <a:t>terceiro</a:t>
            </a:r>
            <a:r>
              <a:rPr lang="en-US" dirty="0"/>
              <a:t> </a:t>
            </a:r>
            <a:r>
              <a:rPr lang="en-US" dirty="0" err="1"/>
              <a:t>prejudicado</a:t>
            </a:r>
            <a:r>
              <a:rPr lang="en-US" dirty="0"/>
              <a:t> e </a:t>
            </a:r>
            <a:r>
              <a:rPr lang="en-US" dirty="0" err="1"/>
              <a:t>para</a:t>
            </a:r>
            <a:r>
              <a:rPr lang="en-US" dirty="0"/>
              <a:t> o </a:t>
            </a:r>
            <a:r>
              <a:rPr lang="en-US" dirty="0" err="1"/>
              <a:t>Ministério</a:t>
            </a:r>
            <a:r>
              <a:rPr lang="en-US" dirty="0"/>
              <a:t> </a:t>
            </a:r>
            <a:r>
              <a:rPr lang="en-US" dirty="0" err="1"/>
              <a:t>Público</a:t>
            </a:r>
            <a:r>
              <a:rPr lang="en-US" dirty="0"/>
              <a:t>, </a:t>
            </a:r>
            <a:r>
              <a:rPr lang="en-US" b="1" i="1" u="sng" dirty="0" err="1"/>
              <a:t>que</a:t>
            </a:r>
            <a:r>
              <a:rPr lang="en-US" b="1" i="1" u="sng" dirty="0"/>
              <a:t> </a:t>
            </a:r>
            <a:r>
              <a:rPr lang="en-US" b="1" i="1" u="sng" dirty="0" err="1"/>
              <a:t>não</a:t>
            </a:r>
            <a:r>
              <a:rPr lang="en-US" b="1" i="1" u="sng" dirty="0"/>
              <a:t> </a:t>
            </a:r>
            <a:r>
              <a:rPr lang="en-US" b="1" i="1" u="sng" dirty="0" err="1"/>
              <a:t>interveio</a:t>
            </a:r>
            <a:r>
              <a:rPr lang="en-US" b="1" i="1" u="sng" dirty="0"/>
              <a:t> no </a:t>
            </a:r>
            <a:r>
              <a:rPr lang="en-US" b="1" i="1" u="sng" dirty="0" err="1"/>
              <a:t>processo</a:t>
            </a:r>
            <a:r>
              <a:rPr lang="en-US" dirty="0"/>
              <a:t>, a </a:t>
            </a:r>
            <a:r>
              <a:rPr lang="en-US" dirty="0" err="1"/>
              <a:t>partir</a:t>
            </a:r>
            <a:r>
              <a:rPr lang="en-US" dirty="0"/>
              <a:t> do </a:t>
            </a:r>
            <a:r>
              <a:rPr lang="en-US" dirty="0" err="1"/>
              <a:t>momento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têm</a:t>
            </a:r>
            <a:r>
              <a:rPr lang="en-US" dirty="0"/>
              <a:t> </a:t>
            </a:r>
            <a:r>
              <a:rPr lang="en-US" dirty="0" err="1"/>
              <a:t>ciência</a:t>
            </a:r>
            <a:r>
              <a:rPr lang="en-US" dirty="0"/>
              <a:t> da </a:t>
            </a:r>
            <a:r>
              <a:rPr lang="en-US" dirty="0" err="1"/>
              <a:t>simulação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da </a:t>
            </a:r>
            <a:r>
              <a:rPr lang="en-US" dirty="0" err="1"/>
              <a:t>colusão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88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Prazo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95023" y="2237496"/>
            <a:ext cx="6965245" cy="4370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/>
              <a:t>Acórdão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Recurso</a:t>
            </a:r>
            <a:r>
              <a:rPr lang="en-US" sz="2800" b="1" dirty="0" smtClean="0"/>
              <a:t> Especial </a:t>
            </a:r>
            <a:r>
              <a:rPr lang="en-US" sz="2800" b="1" dirty="0" err="1" smtClean="0"/>
              <a:t>ou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Extraordinário</a:t>
            </a:r>
            <a:r>
              <a:rPr lang="en-US" sz="2800" b="1" dirty="0"/>
              <a:t> </a:t>
            </a:r>
            <a:r>
              <a:rPr lang="en-US" sz="2800" b="1" dirty="0" err="1" smtClean="0"/>
              <a:t>que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os</a:t>
            </a:r>
            <a:r>
              <a:rPr lang="en-US" sz="2800" b="1" dirty="0" smtClean="0"/>
              <a:t> declare </a:t>
            </a:r>
            <a:r>
              <a:rPr lang="en-US" sz="2800" b="1" dirty="0" err="1" smtClean="0"/>
              <a:t>manifestamente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inadmissível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por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intempestividade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deserção</a:t>
            </a:r>
            <a:r>
              <a:rPr lang="en-US" sz="2800" b="1" dirty="0" smtClean="0"/>
              <a:t> e/</a:t>
            </a:r>
            <a:r>
              <a:rPr lang="en-US" sz="2800" b="1" dirty="0" err="1" smtClean="0"/>
              <a:t>ou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ausência</a:t>
            </a:r>
            <a:r>
              <a:rPr lang="en-US" sz="2800" b="1" dirty="0" smtClean="0"/>
              <a:t> de </a:t>
            </a:r>
            <a:r>
              <a:rPr lang="en-US" sz="2800" b="1" dirty="0" err="1" smtClean="0"/>
              <a:t>cabimento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são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considerados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para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efeitos</a:t>
            </a:r>
            <a:r>
              <a:rPr lang="en-US" sz="2800" b="1" dirty="0" smtClean="0"/>
              <a:t> de </a:t>
            </a:r>
            <a:r>
              <a:rPr lang="en-US" sz="2800" b="1" dirty="0" err="1" smtClean="0"/>
              <a:t>marco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inicial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para</a:t>
            </a:r>
            <a:r>
              <a:rPr lang="en-US" sz="2800" b="1" dirty="0" smtClean="0"/>
              <a:t> o </a:t>
            </a:r>
            <a:r>
              <a:rPr lang="en-US" sz="2800" b="1" dirty="0" err="1" smtClean="0"/>
              <a:t>cômputo</a:t>
            </a:r>
            <a:r>
              <a:rPr lang="en-US" sz="2800" b="1" dirty="0" smtClean="0"/>
              <a:t> do </a:t>
            </a:r>
            <a:r>
              <a:rPr lang="en-US" sz="2800" b="1" dirty="0" err="1" smtClean="0"/>
              <a:t>prazo</a:t>
            </a:r>
            <a:r>
              <a:rPr lang="en-US" sz="2800" b="1" dirty="0" smtClean="0"/>
              <a:t> de </a:t>
            </a:r>
            <a:r>
              <a:rPr lang="en-US" sz="2800" b="1" dirty="0" err="1" smtClean="0"/>
              <a:t>dois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anos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para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propositura</a:t>
            </a:r>
            <a:r>
              <a:rPr lang="en-US" sz="2800" b="1" dirty="0" smtClean="0"/>
              <a:t> de </a:t>
            </a:r>
            <a:r>
              <a:rPr lang="en-US" sz="2800" b="1" dirty="0" err="1" smtClean="0"/>
              <a:t>Ação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Rescisória</a:t>
            </a:r>
            <a:r>
              <a:rPr lang="en-US" sz="2800" b="1" dirty="0" smtClean="0"/>
              <a:t>?</a:t>
            </a:r>
            <a:endParaRPr lang="en-US" sz="2800" b="1" dirty="0"/>
          </a:p>
          <a:p>
            <a:pPr marL="285750" indent="-285750">
              <a:buFont typeface="Wingdings" charset="2"/>
              <a:buChar char="ü"/>
            </a:pPr>
            <a:endParaRPr lang="en-US" dirty="0" smtClean="0"/>
          </a:p>
          <a:p>
            <a:pPr marL="285750" indent="-285750">
              <a:buFont typeface="Wingdings" charset="2"/>
              <a:buChar char="ü"/>
            </a:pPr>
            <a:endParaRPr lang="en-US" dirty="0"/>
          </a:p>
          <a:p>
            <a:pPr marL="285750" indent="-285750">
              <a:buFont typeface="Wingdings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371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333806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Cau</a:t>
            </a:r>
            <a:r>
              <a:rPr lang="en-US" b="1" dirty="0" err="1" smtClean="0"/>
              <a:t>ção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1253191"/>
            <a:ext cx="696524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Art. 968.  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petição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inicial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será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elaborada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com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observância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dos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requisitos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essenciais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do art. 319,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devendo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autor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:</a:t>
            </a: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]</a:t>
            </a:r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II -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depositar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importância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cinco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por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cento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sobre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o valor da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causa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se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converterá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multa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caso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ação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seja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unanimidade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votos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declarada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inadmissível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improcedente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§ 1</a:t>
            </a:r>
            <a:r>
              <a:rPr lang="en-US" baseline="30000" dirty="0">
                <a:solidFill>
                  <a:srgbClr val="000000"/>
                </a:solidFill>
                <a:latin typeface="Franklin Gothic Book"/>
                <a:cs typeface="Franklin Gothic Book"/>
              </a:rPr>
              <a:t>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se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aplica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disposto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no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inciso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II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à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União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Estados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Distrito Federal,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Municípios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às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suas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respectivas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autarquias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fundações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direito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público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Ministério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Público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à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Defensoria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Pública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tenham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obtido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benefício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gratuidade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justiça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§ 2</a:t>
            </a:r>
            <a:r>
              <a:rPr lang="en-US" baseline="30000" dirty="0">
                <a:solidFill>
                  <a:srgbClr val="000000"/>
                </a:solidFill>
                <a:latin typeface="Franklin Gothic Book"/>
                <a:cs typeface="Franklin Gothic Book"/>
              </a:rPr>
              <a:t>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depósito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previsto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no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inciso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II do caput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deste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artigo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não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será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superior a 1.000 (mil)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salários-mínimos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§ 3</a:t>
            </a:r>
            <a:r>
              <a:rPr lang="en-US" baseline="30000" dirty="0">
                <a:solidFill>
                  <a:srgbClr val="000000"/>
                </a:solidFill>
                <a:latin typeface="Franklin Gothic Book"/>
                <a:cs typeface="Franklin Gothic Book"/>
              </a:rPr>
              <a:t>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Além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dos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casos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previstos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no art. 330, 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petição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inicial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será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indeferida</a:t>
            </a:r>
            <a:r>
              <a:rPr lang="en-US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b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uando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efetuado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depósito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exigido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pelo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inciso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II do caput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deste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artigo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.</a:t>
            </a:r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216244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Valor da </a:t>
            </a:r>
            <a:r>
              <a:rPr lang="en-US" b="1" dirty="0" err="1" smtClean="0"/>
              <a:t>Causa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95023" y="2730623"/>
            <a:ext cx="696524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charset="2"/>
              <a:buChar char="ü"/>
            </a:pPr>
            <a:r>
              <a:rPr lang="en-US" sz="5400" dirty="0" err="1" smtClean="0"/>
              <a:t>Vantagem</a:t>
            </a:r>
            <a:r>
              <a:rPr lang="en-US" sz="5400" dirty="0" smtClean="0"/>
              <a:t> </a:t>
            </a:r>
            <a:r>
              <a:rPr lang="en-US" sz="5400" dirty="0" err="1" smtClean="0"/>
              <a:t>econ</a:t>
            </a:r>
            <a:r>
              <a:rPr lang="en-US" sz="5400" dirty="0" err="1" smtClean="0"/>
              <a:t>ômica</a:t>
            </a:r>
            <a:r>
              <a:rPr lang="en-US" sz="5400" dirty="0" smtClean="0"/>
              <a:t> </a:t>
            </a:r>
            <a:r>
              <a:rPr lang="en-US" sz="5400" dirty="0" err="1" smtClean="0"/>
              <a:t>pretendida</a:t>
            </a:r>
            <a:r>
              <a:rPr lang="en-US" sz="5400" dirty="0" smtClean="0"/>
              <a:t> </a:t>
            </a:r>
            <a:r>
              <a:rPr lang="en-US" sz="5400" dirty="0" err="1" smtClean="0"/>
              <a:t>atualizada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864053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93049354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8878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8901" y="997803"/>
            <a:ext cx="6970457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Art. 974.  </a:t>
            </a:r>
            <a:r>
              <a:rPr lang="en-US" sz="2800" dirty="0" err="1"/>
              <a:t>Julgando</a:t>
            </a:r>
            <a:r>
              <a:rPr lang="en-US" sz="2800" dirty="0"/>
              <a:t> </a:t>
            </a:r>
            <a:r>
              <a:rPr lang="en-US" sz="2800" dirty="0" err="1"/>
              <a:t>procedente</a:t>
            </a:r>
            <a:r>
              <a:rPr lang="en-US" sz="2800" dirty="0"/>
              <a:t> o </a:t>
            </a:r>
            <a:r>
              <a:rPr lang="en-US" sz="2800" dirty="0" err="1"/>
              <a:t>pedido</a:t>
            </a:r>
            <a:r>
              <a:rPr lang="en-US" sz="2800" dirty="0"/>
              <a:t>, o tribunal </a:t>
            </a:r>
            <a:r>
              <a:rPr lang="en-US" sz="2800" dirty="0" err="1"/>
              <a:t>rescindirá</a:t>
            </a:r>
            <a:r>
              <a:rPr lang="en-US" sz="2800" dirty="0"/>
              <a:t> a </a:t>
            </a:r>
            <a:r>
              <a:rPr lang="en-US" sz="2800" dirty="0" err="1"/>
              <a:t>decisão</a:t>
            </a:r>
            <a:r>
              <a:rPr lang="en-US" sz="2800" dirty="0"/>
              <a:t>, </a:t>
            </a:r>
            <a:r>
              <a:rPr lang="en-US" sz="2800" dirty="0" err="1"/>
              <a:t>proferirá</a:t>
            </a:r>
            <a:r>
              <a:rPr lang="en-US" sz="2800" dirty="0"/>
              <a:t>, </a:t>
            </a:r>
            <a:r>
              <a:rPr lang="en-US" sz="2800" b="1" i="1" u="sng" dirty="0"/>
              <a:t>se for o </a:t>
            </a:r>
            <a:r>
              <a:rPr lang="en-US" sz="2800" b="1" i="1" u="sng" dirty="0" err="1"/>
              <a:t>caso</a:t>
            </a:r>
            <a:r>
              <a:rPr lang="en-US" sz="2800" dirty="0"/>
              <a:t>, novo </a:t>
            </a:r>
            <a:r>
              <a:rPr lang="en-US" sz="2800" dirty="0" err="1"/>
              <a:t>julgamento</a:t>
            </a:r>
            <a:r>
              <a:rPr lang="en-US" sz="2800" dirty="0"/>
              <a:t> e </a:t>
            </a:r>
            <a:r>
              <a:rPr lang="en-US" sz="2800" dirty="0" err="1"/>
              <a:t>determinará</a:t>
            </a:r>
            <a:r>
              <a:rPr lang="en-US" sz="2800" dirty="0"/>
              <a:t> a </a:t>
            </a:r>
            <a:r>
              <a:rPr lang="en-US" sz="2800" dirty="0" err="1"/>
              <a:t>restituição</a:t>
            </a:r>
            <a:r>
              <a:rPr lang="en-US" sz="2800" dirty="0"/>
              <a:t> do </a:t>
            </a:r>
            <a:r>
              <a:rPr lang="en-US" sz="2800" dirty="0" err="1"/>
              <a:t>depósito</a:t>
            </a:r>
            <a:r>
              <a:rPr lang="en-US" sz="2800" dirty="0"/>
              <a:t> a </a:t>
            </a:r>
            <a:r>
              <a:rPr lang="en-US" sz="2800" dirty="0" err="1"/>
              <a:t>que</a:t>
            </a:r>
            <a:r>
              <a:rPr lang="en-US" sz="2800" dirty="0"/>
              <a:t> se </a:t>
            </a:r>
            <a:r>
              <a:rPr lang="en-US" sz="2800" dirty="0" err="1"/>
              <a:t>refere</a:t>
            </a:r>
            <a:r>
              <a:rPr lang="en-US" sz="2800" dirty="0"/>
              <a:t> o </a:t>
            </a:r>
            <a:r>
              <a:rPr lang="en-US" sz="2800" dirty="0" err="1"/>
              <a:t>inciso</a:t>
            </a:r>
            <a:r>
              <a:rPr lang="en-US" sz="2800" dirty="0"/>
              <a:t> II do art. 968</a:t>
            </a:r>
            <a:r>
              <a:rPr lang="en-US" sz="2800" dirty="0" smtClean="0"/>
              <a:t>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 err="1"/>
              <a:t>Parágrafo</a:t>
            </a:r>
            <a:r>
              <a:rPr lang="en-US" sz="2800" dirty="0"/>
              <a:t> </a:t>
            </a:r>
            <a:r>
              <a:rPr lang="en-US" sz="2800" dirty="0" err="1"/>
              <a:t>único</a:t>
            </a:r>
            <a:r>
              <a:rPr lang="en-US" sz="2800" dirty="0"/>
              <a:t>.  </a:t>
            </a:r>
            <a:r>
              <a:rPr lang="en-US" sz="2800" dirty="0" err="1"/>
              <a:t>Considerando</a:t>
            </a:r>
            <a:r>
              <a:rPr lang="en-US" sz="2800" dirty="0"/>
              <a:t>,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unanimidade</a:t>
            </a:r>
            <a:r>
              <a:rPr lang="en-US" sz="2800" dirty="0"/>
              <a:t>, </a:t>
            </a:r>
            <a:r>
              <a:rPr lang="en-US" sz="2800" dirty="0" err="1"/>
              <a:t>inadmissível</a:t>
            </a:r>
            <a:r>
              <a:rPr lang="en-US" sz="2800" dirty="0"/>
              <a:t> </a:t>
            </a:r>
            <a:r>
              <a:rPr lang="en-US" sz="2800" dirty="0" err="1"/>
              <a:t>ou</a:t>
            </a:r>
            <a:r>
              <a:rPr lang="en-US" sz="2800" dirty="0"/>
              <a:t> </a:t>
            </a:r>
            <a:r>
              <a:rPr lang="en-US" sz="2800" dirty="0" err="1"/>
              <a:t>improcedente</a:t>
            </a:r>
            <a:r>
              <a:rPr lang="en-US" sz="2800" dirty="0"/>
              <a:t> o </a:t>
            </a:r>
            <a:r>
              <a:rPr lang="en-US" sz="2800" dirty="0" err="1"/>
              <a:t>pedido</a:t>
            </a:r>
            <a:r>
              <a:rPr lang="en-US" sz="2800" dirty="0"/>
              <a:t>, o tribunal </a:t>
            </a:r>
            <a:r>
              <a:rPr lang="en-US" sz="2800" dirty="0" err="1"/>
              <a:t>determinará</a:t>
            </a:r>
            <a:r>
              <a:rPr lang="en-US" sz="2800" dirty="0"/>
              <a:t> a </a:t>
            </a:r>
            <a:r>
              <a:rPr lang="en-US" sz="2800" dirty="0" err="1"/>
              <a:t>reversão</a:t>
            </a:r>
            <a:r>
              <a:rPr lang="en-US" sz="2800" dirty="0"/>
              <a:t>, </a:t>
            </a:r>
            <a:r>
              <a:rPr lang="en-US" sz="2800" dirty="0" err="1"/>
              <a:t>em</a:t>
            </a:r>
            <a:r>
              <a:rPr lang="en-US" sz="2800" dirty="0"/>
              <a:t> favor do </a:t>
            </a:r>
            <a:r>
              <a:rPr lang="en-US" sz="2800" dirty="0" err="1"/>
              <a:t>réu</a:t>
            </a:r>
            <a:r>
              <a:rPr lang="en-US" sz="2800" dirty="0"/>
              <a:t>, da </a:t>
            </a:r>
            <a:r>
              <a:rPr lang="en-US" sz="2800" dirty="0" err="1"/>
              <a:t>importância</a:t>
            </a:r>
            <a:r>
              <a:rPr lang="en-US" sz="2800" dirty="0"/>
              <a:t> do </a:t>
            </a:r>
            <a:r>
              <a:rPr lang="en-US" sz="2800" dirty="0" err="1"/>
              <a:t>depósito</a:t>
            </a:r>
            <a:r>
              <a:rPr lang="en-US" sz="2800" dirty="0"/>
              <a:t>, </a:t>
            </a:r>
            <a:r>
              <a:rPr lang="en-US" sz="2800" dirty="0" err="1"/>
              <a:t>sem</a:t>
            </a:r>
            <a:r>
              <a:rPr lang="en-US" sz="2800" dirty="0"/>
              <a:t> </a:t>
            </a:r>
            <a:r>
              <a:rPr lang="en-US" sz="2800" dirty="0" err="1"/>
              <a:t>prejuízo</a:t>
            </a:r>
            <a:r>
              <a:rPr lang="en-US" sz="2800" dirty="0"/>
              <a:t> do </a:t>
            </a:r>
            <a:r>
              <a:rPr lang="en-US" sz="2800" dirty="0" err="1"/>
              <a:t>disposto</a:t>
            </a:r>
            <a:r>
              <a:rPr lang="en-US" sz="2800" dirty="0"/>
              <a:t> no § 2</a:t>
            </a:r>
            <a:r>
              <a:rPr lang="en-US" sz="2800" baseline="30000" dirty="0"/>
              <a:t>o</a:t>
            </a:r>
            <a:r>
              <a:rPr lang="en-US" sz="2800" dirty="0"/>
              <a:t> do art. 82.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0769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4021" y="1232180"/>
            <a:ext cx="686461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/>
              <a:t>Aliás</a:t>
            </a:r>
            <a:r>
              <a:rPr lang="en-US" sz="2000" b="1" dirty="0"/>
              <a:t>,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prática</a:t>
            </a:r>
            <a:r>
              <a:rPr lang="en-US" sz="2000" b="1" dirty="0"/>
              <a:t> </a:t>
            </a:r>
            <a:r>
              <a:rPr lang="en-US" sz="2000" b="1" dirty="0" err="1"/>
              <a:t>só</a:t>
            </a:r>
            <a:r>
              <a:rPr lang="en-US" sz="2000" b="1" dirty="0"/>
              <a:t> </a:t>
            </a:r>
            <a:r>
              <a:rPr lang="en-US" sz="2000" b="1" dirty="0" err="1"/>
              <a:t>há</a:t>
            </a:r>
            <a:r>
              <a:rPr lang="en-US" sz="2000" b="1" dirty="0"/>
              <a:t> </a:t>
            </a:r>
            <a:r>
              <a:rPr lang="en-US" sz="2000" b="1" dirty="0" err="1"/>
              <a:t>três</a:t>
            </a:r>
            <a:r>
              <a:rPr lang="en-US" sz="2000" b="1" dirty="0"/>
              <a:t> </a:t>
            </a:r>
            <a:r>
              <a:rPr lang="en-US" sz="2000" b="1" dirty="0" err="1"/>
              <a:t>hipóteses</a:t>
            </a:r>
            <a:r>
              <a:rPr lang="en-US" sz="2000" b="1" dirty="0"/>
              <a:t> </a:t>
            </a:r>
            <a:r>
              <a:rPr lang="en-US" sz="2000" b="1" dirty="0" err="1"/>
              <a:t>em</a:t>
            </a:r>
            <a:r>
              <a:rPr lang="en-US" sz="2000" b="1" dirty="0"/>
              <a:t> </a:t>
            </a:r>
            <a:r>
              <a:rPr lang="en-US" sz="2000" b="1" dirty="0" err="1"/>
              <a:t>que</a:t>
            </a:r>
            <a:r>
              <a:rPr lang="en-US" sz="2000" b="1" dirty="0"/>
              <a:t> a </a:t>
            </a:r>
            <a:r>
              <a:rPr lang="en-US" sz="2000" b="1" dirty="0" err="1"/>
              <a:t>cumulação</a:t>
            </a:r>
            <a:r>
              <a:rPr lang="en-US" sz="2000" b="1" dirty="0"/>
              <a:t> </a:t>
            </a:r>
            <a:r>
              <a:rPr lang="en-US" sz="2000" b="1" dirty="0" err="1"/>
              <a:t>não</a:t>
            </a:r>
            <a:r>
              <a:rPr lang="en-US" sz="2000" b="1" dirty="0"/>
              <a:t> </a:t>
            </a:r>
            <a:r>
              <a:rPr lang="en-US" sz="2000" b="1" dirty="0" err="1"/>
              <a:t>ocorrerá</a:t>
            </a:r>
            <a:r>
              <a:rPr lang="en-US" sz="2000" b="1" dirty="0"/>
              <a:t>: </a:t>
            </a:r>
            <a:endParaRPr lang="en-US" sz="2000" b="1" dirty="0" smtClean="0"/>
          </a:p>
          <a:p>
            <a:pPr algn="ctr"/>
            <a:endParaRPr lang="en-US" sz="2000" b="1" i="1" dirty="0"/>
          </a:p>
          <a:p>
            <a:pPr algn="ctr"/>
            <a:r>
              <a:rPr lang="en-US" sz="2000" b="1" i="1" dirty="0" smtClean="0"/>
              <a:t>(</a:t>
            </a:r>
            <a:r>
              <a:rPr lang="en-US" sz="2000" b="1" i="1" dirty="0" err="1" smtClean="0"/>
              <a:t>i</a:t>
            </a:r>
            <a:r>
              <a:rPr lang="en-US" sz="2000" b="1" i="1" dirty="0" smtClean="0"/>
              <a:t>)</a:t>
            </a:r>
            <a:r>
              <a:rPr lang="en-US" sz="2000" b="1" dirty="0" smtClean="0"/>
              <a:t> a </a:t>
            </a:r>
            <a:r>
              <a:rPr lang="en-US" sz="2000" b="1" dirty="0"/>
              <a:t>de </a:t>
            </a:r>
            <a:r>
              <a:rPr lang="en-US" sz="2000" b="1" dirty="0" err="1"/>
              <a:t>ofensa</a:t>
            </a:r>
            <a:r>
              <a:rPr lang="en-US" sz="2000" b="1" dirty="0"/>
              <a:t> </a:t>
            </a:r>
            <a:r>
              <a:rPr lang="en-US" sz="2000" b="1" dirty="0" err="1"/>
              <a:t>à</a:t>
            </a:r>
            <a:r>
              <a:rPr lang="en-US" sz="2000" b="1" dirty="0"/>
              <a:t> </a:t>
            </a:r>
            <a:r>
              <a:rPr lang="en-US" sz="2000" b="1" dirty="0" err="1"/>
              <a:t>coisa</a:t>
            </a:r>
            <a:r>
              <a:rPr lang="en-US" sz="2000" b="1" dirty="0"/>
              <a:t> </a:t>
            </a:r>
            <a:r>
              <a:rPr lang="en-US" sz="2000" b="1" dirty="0" err="1"/>
              <a:t>julgada</a:t>
            </a:r>
            <a:r>
              <a:rPr lang="en-US" sz="2000" b="1" dirty="0"/>
              <a:t> (art. 966, IV), </a:t>
            </a:r>
            <a:r>
              <a:rPr lang="en-US" sz="2000" b="1" dirty="0" err="1"/>
              <a:t>onde</a:t>
            </a:r>
            <a:r>
              <a:rPr lang="en-US" sz="2000" b="1" dirty="0"/>
              <a:t> a </a:t>
            </a:r>
            <a:r>
              <a:rPr lang="en-US" sz="2000" b="1" dirty="0" err="1"/>
              <a:t>ação</a:t>
            </a:r>
            <a:r>
              <a:rPr lang="en-US" sz="2000" b="1" dirty="0"/>
              <a:t> </a:t>
            </a:r>
            <a:r>
              <a:rPr lang="en-US" sz="2000" b="1" dirty="0" err="1"/>
              <a:t>rescisória</a:t>
            </a:r>
            <a:r>
              <a:rPr lang="en-US" sz="2000" b="1" dirty="0"/>
              <a:t> </a:t>
            </a:r>
            <a:r>
              <a:rPr lang="en-US" sz="2000" b="1" dirty="0" err="1"/>
              <a:t>apenas</a:t>
            </a:r>
            <a:r>
              <a:rPr lang="en-US" sz="2000" b="1" dirty="0"/>
              <a:t> </a:t>
            </a:r>
            <a:r>
              <a:rPr lang="en-US" sz="2000" b="1" dirty="0" err="1"/>
              <a:t>desconstituirá</a:t>
            </a:r>
            <a:r>
              <a:rPr lang="en-US" sz="2000" b="1" dirty="0"/>
              <a:t> a </a:t>
            </a:r>
            <a:r>
              <a:rPr lang="en-US" sz="2000" b="1" dirty="0" err="1"/>
              <a:t>sentença</a:t>
            </a:r>
            <a:r>
              <a:rPr lang="en-US" sz="2000" b="1" dirty="0"/>
              <a:t> </a:t>
            </a:r>
            <a:r>
              <a:rPr lang="en-US" sz="2000" b="1" dirty="0" err="1"/>
              <a:t>impugnada</a:t>
            </a:r>
            <a:r>
              <a:rPr lang="en-US" sz="2000" b="1" dirty="0"/>
              <a:t>; </a:t>
            </a:r>
            <a:endParaRPr lang="en-US" sz="2000" b="1" dirty="0" smtClean="0"/>
          </a:p>
          <a:p>
            <a:pPr algn="ctr"/>
            <a:endParaRPr lang="en-US" sz="2000" b="1" i="1" dirty="0" smtClean="0"/>
          </a:p>
          <a:p>
            <a:pPr algn="ctr"/>
            <a:r>
              <a:rPr lang="en-US" sz="2000" b="1" i="1" dirty="0" smtClean="0"/>
              <a:t>(</a:t>
            </a:r>
            <a:r>
              <a:rPr lang="en-US" sz="2000" b="1" i="1" dirty="0"/>
              <a:t>ii)</a:t>
            </a:r>
            <a:r>
              <a:rPr lang="en-US" sz="2000" b="1" dirty="0"/>
              <a:t> a de </a:t>
            </a:r>
            <a:r>
              <a:rPr lang="en-US" sz="2000" b="1" dirty="0" err="1"/>
              <a:t>juiz</a:t>
            </a:r>
            <a:r>
              <a:rPr lang="en-US" sz="2000" b="1" dirty="0"/>
              <a:t> </a:t>
            </a:r>
            <a:r>
              <a:rPr lang="en-US" sz="2000" b="1" dirty="0" err="1"/>
              <a:t>peitado</a:t>
            </a:r>
            <a:r>
              <a:rPr lang="en-US" sz="2000" b="1" dirty="0"/>
              <a:t> (art. 966, I); e </a:t>
            </a:r>
            <a:endParaRPr lang="en-US" sz="2000" b="1" dirty="0" smtClean="0"/>
          </a:p>
          <a:p>
            <a:pPr algn="ctr"/>
            <a:endParaRPr lang="en-US" sz="2000" b="1" i="1" dirty="0"/>
          </a:p>
          <a:p>
            <a:pPr algn="ctr"/>
            <a:r>
              <a:rPr lang="en-US" sz="2000" b="1" i="1" dirty="0" smtClean="0"/>
              <a:t>(</a:t>
            </a:r>
            <a:r>
              <a:rPr lang="en-US" sz="2000" b="1" i="1" dirty="0"/>
              <a:t>iii)</a:t>
            </a:r>
            <a:r>
              <a:rPr lang="en-US" sz="2000" b="1" dirty="0"/>
              <a:t> a de </a:t>
            </a:r>
            <a:r>
              <a:rPr lang="en-US" sz="2000" b="1" dirty="0" err="1"/>
              <a:t>juiz</a:t>
            </a:r>
            <a:r>
              <a:rPr lang="en-US" sz="2000" b="1" dirty="0"/>
              <a:t> </a:t>
            </a:r>
            <a:r>
              <a:rPr lang="en-US" sz="2000" b="1" dirty="0" err="1"/>
              <a:t>impedido</a:t>
            </a:r>
            <a:r>
              <a:rPr lang="en-US" sz="2000" b="1" dirty="0"/>
              <a:t> </a:t>
            </a:r>
            <a:r>
              <a:rPr lang="en-US" sz="2000" b="1" dirty="0" err="1"/>
              <a:t>ou</a:t>
            </a:r>
            <a:r>
              <a:rPr lang="en-US" sz="2000" b="1" dirty="0"/>
              <a:t> </a:t>
            </a:r>
            <a:r>
              <a:rPr lang="en-US" sz="2000" b="1" dirty="0" err="1"/>
              <a:t>absolutamente</a:t>
            </a:r>
            <a:r>
              <a:rPr lang="en-US" sz="2000" b="1" dirty="0"/>
              <a:t> </a:t>
            </a:r>
            <a:r>
              <a:rPr lang="en-US" sz="2000" b="1" dirty="0" err="1"/>
              <a:t>incompetente</a:t>
            </a:r>
            <a:r>
              <a:rPr lang="en-US" sz="2000" b="1" dirty="0"/>
              <a:t> (art. 966, II); </a:t>
            </a:r>
            <a:r>
              <a:rPr lang="en-US" sz="2000" b="1" dirty="0" err="1"/>
              <a:t>porque</a:t>
            </a:r>
            <a:r>
              <a:rPr lang="en-US" sz="2000" b="1" dirty="0"/>
              <a:t>, </a:t>
            </a:r>
            <a:r>
              <a:rPr lang="en-US" sz="2000" b="1" dirty="0" err="1"/>
              <a:t>nos</a:t>
            </a:r>
            <a:r>
              <a:rPr lang="en-US" sz="2000" b="1" dirty="0"/>
              <a:t> dos </a:t>
            </a:r>
            <a:r>
              <a:rPr lang="en-US" sz="2000" b="1" dirty="0" err="1"/>
              <a:t>últimos</a:t>
            </a:r>
            <a:r>
              <a:rPr lang="en-US" sz="2000" b="1" dirty="0"/>
              <a:t> </a:t>
            </a:r>
            <a:r>
              <a:rPr lang="en-US" sz="2000" b="1" dirty="0" err="1"/>
              <a:t>casos</a:t>
            </a:r>
            <a:r>
              <a:rPr lang="en-US" sz="2000" b="1" dirty="0"/>
              <a:t>, </a:t>
            </a:r>
            <a:r>
              <a:rPr lang="en-US" sz="2000" b="1" dirty="0" err="1"/>
              <a:t>toda</a:t>
            </a:r>
            <a:r>
              <a:rPr lang="en-US" sz="2000" b="1" dirty="0"/>
              <a:t> a </a:t>
            </a:r>
            <a:r>
              <a:rPr lang="en-US" sz="2000" b="1" dirty="0" err="1"/>
              <a:t>instrução</a:t>
            </a:r>
            <a:r>
              <a:rPr lang="en-US" sz="2000" b="1" dirty="0"/>
              <a:t> do </a:t>
            </a:r>
            <a:r>
              <a:rPr lang="en-US" sz="2000" b="1" dirty="0" err="1"/>
              <a:t>processo</a:t>
            </a:r>
            <a:r>
              <a:rPr lang="en-US" sz="2000" b="1" dirty="0"/>
              <a:t> </a:t>
            </a:r>
            <a:r>
              <a:rPr lang="en-US" sz="2000" b="1" dirty="0" err="1"/>
              <a:t>será</a:t>
            </a:r>
            <a:r>
              <a:rPr lang="en-US" sz="2000" b="1" dirty="0"/>
              <a:t> </a:t>
            </a:r>
            <a:r>
              <a:rPr lang="en-US" sz="2000" b="1" dirty="0" err="1"/>
              <a:t>anulada</a:t>
            </a:r>
            <a:r>
              <a:rPr lang="en-US" sz="2000" b="1" dirty="0"/>
              <a:t> e o </a:t>
            </a:r>
            <a:r>
              <a:rPr lang="en-US" sz="2000" b="1" dirty="0" err="1"/>
              <a:t>feito</a:t>
            </a:r>
            <a:r>
              <a:rPr lang="en-US" sz="2000" b="1" dirty="0"/>
              <a:t> </a:t>
            </a:r>
            <a:r>
              <a:rPr lang="en-US" sz="2000" b="1" dirty="0" err="1"/>
              <a:t>terá</a:t>
            </a:r>
            <a:r>
              <a:rPr lang="en-US" sz="2000" b="1" dirty="0"/>
              <a:t> de </a:t>
            </a:r>
            <a:r>
              <a:rPr lang="en-US" sz="2000" b="1" dirty="0" err="1"/>
              <a:t>ser</a:t>
            </a:r>
            <a:r>
              <a:rPr lang="en-US" sz="2000" b="1" dirty="0"/>
              <a:t> </a:t>
            </a:r>
            <a:r>
              <a:rPr lang="en-US" sz="2000" b="1" dirty="0" err="1"/>
              <a:t>renovado</a:t>
            </a:r>
            <a:r>
              <a:rPr lang="en-US" sz="2000" b="1" dirty="0"/>
              <a:t> </a:t>
            </a:r>
            <a:r>
              <a:rPr lang="en-US" sz="2000" b="1" dirty="0" err="1"/>
              <a:t>em</a:t>
            </a:r>
            <a:r>
              <a:rPr lang="en-US" sz="2000" b="1" dirty="0"/>
              <a:t> </a:t>
            </a:r>
            <a:r>
              <a:rPr lang="en-US" sz="2000" b="1" dirty="0" err="1"/>
              <a:t>primeira</a:t>
            </a:r>
            <a:r>
              <a:rPr lang="en-US" sz="2000" b="1" dirty="0"/>
              <a:t> </a:t>
            </a:r>
            <a:r>
              <a:rPr lang="en-US" sz="2000" b="1" dirty="0" err="1"/>
              <a:t>instância</a:t>
            </a:r>
            <a:r>
              <a:rPr lang="en-US" sz="2000" b="1" dirty="0" smtClean="0"/>
              <a:t>. </a:t>
            </a:r>
          </a:p>
          <a:p>
            <a:pPr algn="ctr"/>
            <a:endParaRPr lang="en-US" sz="2000" b="1" dirty="0" smtClean="0"/>
          </a:p>
          <a:p>
            <a:pPr algn="ctr"/>
            <a:r>
              <a:rPr lang="en-US" sz="2000" b="1" dirty="0" smtClean="0"/>
              <a:t>(</a:t>
            </a:r>
            <a:r>
              <a:rPr lang="en-US" sz="2000" b="1" dirty="0" err="1" smtClean="0"/>
              <a:t>Humberto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Theodoro</a:t>
            </a:r>
            <a:r>
              <a:rPr lang="en-US" sz="2000" b="1" dirty="0" smtClean="0"/>
              <a:t> Junior)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607009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41992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Procedimento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69998316"/>
              </p:ext>
            </p:extLst>
          </p:nvPr>
        </p:nvGraphicFramePr>
        <p:xfrm>
          <a:off x="1524000" y="196249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7103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Procedimento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843808"/>
            <a:ext cx="6965245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970.  O relator </a:t>
            </a:r>
            <a:r>
              <a:rPr lang="en-US" dirty="0" err="1"/>
              <a:t>ordenará</a:t>
            </a:r>
            <a:r>
              <a:rPr lang="en-US" dirty="0"/>
              <a:t> a </a:t>
            </a:r>
            <a:r>
              <a:rPr lang="en-US" dirty="0" err="1"/>
              <a:t>citação</a:t>
            </a:r>
            <a:r>
              <a:rPr lang="en-US" dirty="0"/>
              <a:t> do </a:t>
            </a:r>
            <a:r>
              <a:rPr lang="en-US" dirty="0" err="1"/>
              <a:t>réu</a:t>
            </a:r>
            <a:r>
              <a:rPr lang="en-US" dirty="0"/>
              <a:t>, </a:t>
            </a:r>
            <a:r>
              <a:rPr lang="en-US" dirty="0" err="1"/>
              <a:t>designando-lhe</a:t>
            </a:r>
            <a:r>
              <a:rPr lang="en-US" dirty="0"/>
              <a:t>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nunca</a:t>
            </a:r>
            <a:r>
              <a:rPr lang="en-US" dirty="0"/>
              <a:t> inferior a </a:t>
            </a:r>
            <a:r>
              <a:rPr lang="en-US" b="1" i="1" u="sng" dirty="0"/>
              <a:t>15 (</a:t>
            </a:r>
            <a:r>
              <a:rPr lang="en-US" b="1" i="1" u="sng" dirty="0" err="1"/>
              <a:t>quinze</a:t>
            </a:r>
            <a:r>
              <a:rPr lang="en-US" b="1" i="1" u="sng" dirty="0"/>
              <a:t>) </a:t>
            </a:r>
            <a:r>
              <a:rPr lang="en-US" b="1" i="1" u="sng" dirty="0" err="1"/>
              <a:t>dias</a:t>
            </a:r>
            <a:r>
              <a:rPr lang="en-US" b="1" i="1" u="sng" dirty="0"/>
              <a:t> </a:t>
            </a:r>
            <a:r>
              <a:rPr lang="en-US" b="1" i="1" u="sng" dirty="0" err="1"/>
              <a:t>nem</a:t>
            </a:r>
            <a:r>
              <a:rPr lang="en-US" b="1" i="1" u="sng" dirty="0"/>
              <a:t> superior a 30 (</a:t>
            </a:r>
            <a:r>
              <a:rPr lang="en-US" b="1" i="1" u="sng" dirty="0" err="1"/>
              <a:t>trinta</a:t>
            </a:r>
            <a:r>
              <a:rPr lang="en-US" b="1" i="1" u="sng" dirty="0"/>
              <a:t>) </a:t>
            </a:r>
            <a:r>
              <a:rPr lang="en-US" b="1" i="1" u="sng" dirty="0" err="1"/>
              <a:t>dias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, </a:t>
            </a:r>
            <a:r>
              <a:rPr lang="en-US" dirty="0" err="1"/>
              <a:t>querendo</a:t>
            </a:r>
            <a:r>
              <a:rPr lang="en-US" dirty="0"/>
              <a:t>, </a:t>
            </a:r>
            <a:r>
              <a:rPr lang="en-US" dirty="0" err="1"/>
              <a:t>apresentar</a:t>
            </a:r>
            <a:r>
              <a:rPr lang="en-US" dirty="0"/>
              <a:t> </a:t>
            </a:r>
            <a:r>
              <a:rPr lang="en-US" dirty="0" err="1"/>
              <a:t>resposta</a:t>
            </a:r>
            <a:r>
              <a:rPr lang="en-US" dirty="0"/>
              <a:t>,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fim</a:t>
            </a:r>
            <a:r>
              <a:rPr lang="en-US" dirty="0"/>
              <a:t> do </a:t>
            </a:r>
            <a:r>
              <a:rPr lang="en-US" dirty="0" err="1"/>
              <a:t>qual</a:t>
            </a:r>
            <a:r>
              <a:rPr lang="en-US" dirty="0"/>
              <a:t>, com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contestação</a:t>
            </a:r>
            <a:r>
              <a:rPr lang="en-US" dirty="0"/>
              <a:t>, </a:t>
            </a:r>
            <a:r>
              <a:rPr lang="en-US" dirty="0" err="1"/>
              <a:t>observar</a:t>
            </a:r>
            <a:r>
              <a:rPr lang="en-US" dirty="0"/>
              <a:t>-se-</a:t>
            </a:r>
            <a:r>
              <a:rPr lang="en-US" dirty="0" err="1"/>
              <a:t>á</a:t>
            </a:r>
            <a:r>
              <a:rPr lang="en-US" dirty="0"/>
              <a:t>, no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couber</a:t>
            </a:r>
            <a:r>
              <a:rPr lang="en-US" dirty="0"/>
              <a:t>, o </a:t>
            </a:r>
            <a:r>
              <a:rPr lang="en-US" dirty="0" err="1"/>
              <a:t>procedimento</a:t>
            </a:r>
            <a:r>
              <a:rPr lang="en-US" dirty="0"/>
              <a:t> </a:t>
            </a:r>
            <a:r>
              <a:rPr lang="en-US" dirty="0" err="1"/>
              <a:t>comum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Art. 971.  Na </a:t>
            </a:r>
            <a:r>
              <a:rPr lang="en-US" dirty="0" err="1"/>
              <a:t>ação</a:t>
            </a:r>
            <a:r>
              <a:rPr lang="en-US" dirty="0"/>
              <a:t> </a:t>
            </a:r>
            <a:r>
              <a:rPr lang="en-US" dirty="0" err="1"/>
              <a:t>rescisória</a:t>
            </a:r>
            <a:r>
              <a:rPr lang="en-US" dirty="0"/>
              <a:t>, </a:t>
            </a:r>
            <a:r>
              <a:rPr lang="en-US" dirty="0" err="1"/>
              <a:t>devolvidos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autos </a:t>
            </a:r>
            <a:r>
              <a:rPr lang="en-US" dirty="0" err="1"/>
              <a:t>pelo</a:t>
            </a:r>
            <a:r>
              <a:rPr lang="en-US" dirty="0"/>
              <a:t> relator, a </a:t>
            </a:r>
            <a:r>
              <a:rPr lang="en-US" dirty="0" err="1"/>
              <a:t>secretaria</a:t>
            </a:r>
            <a:r>
              <a:rPr lang="en-US" dirty="0"/>
              <a:t> do tribunal </a:t>
            </a:r>
            <a:r>
              <a:rPr lang="en-US" dirty="0" err="1"/>
              <a:t>expedirá</a:t>
            </a:r>
            <a:r>
              <a:rPr lang="en-US" dirty="0"/>
              <a:t> </a:t>
            </a:r>
            <a:r>
              <a:rPr lang="en-US" dirty="0" err="1"/>
              <a:t>cópias</a:t>
            </a:r>
            <a:r>
              <a:rPr lang="en-US" dirty="0"/>
              <a:t> do </a:t>
            </a:r>
            <a:r>
              <a:rPr lang="en-US" dirty="0" err="1"/>
              <a:t>relatório</a:t>
            </a:r>
            <a:r>
              <a:rPr lang="en-US" dirty="0"/>
              <a:t> e as </a:t>
            </a:r>
            <a:r>
              <a:rPr lang="en-US" dirty="0" err="1"/>
              <a:t>distribuirá</a:t>
            </a:r>
            <a:r>
              <a:rPr lang="en-US" dirty="0"/>
              <a:t> entre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juízes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compuserem</a:t>
            </a:r>
            <a:r>
              <a:rPr lang="en-US" dirty="0"/>
              <a:t> o </a:t>
            </a:r>
            <a:r>
              <a:rPr lang="en-US" dirty="0" err="1"/>
              <a:t>órgão</a:t>
            </a:r>
            <a:r>
              <a:rPr lang="en-US" dirty="0"/>
              <a:t> </a:t>
            </a:r>
            <a:r>
              <a:rPr lang="en-US" dirty="0" err="1"/>
              <a:t>competente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o </a:t>
            </a:r>
            <a:r>
              <a:rPr lang="en-US" dirty="0" err="1"/>
              <a:t>julgamento</a:t>
            </a:r>
            <a:r>
              <a:rPr lang="en-US" dirty="0"/>
              <a:t>.</a:t>
            </a:r>
          </a:p>
          <a:p>
            <a:pPr algn="just"/>
            <a:r>
              <a:rPr lang="en-US" b="1" i="1" u="sng" dirty="0" err="1"/>
              <a:t>Parágrafo</a:t>
            </a:r>
            <a:r>
              <a:rPr lang="en-US" b="1" i="1" u="sng" dirty="0"/>
              <a:t> </a:t>
            </a:r>
            <a:r>
              <a:rPr lang="en-US" b="1" i="1" u="sng" dirty="0" err="1"/>
              <a:t>único</a:t>
            </a:r>
            <a:r>
              <a:rPr lang="en-US" b="1" i="1" u="sng" dirty="0"/>
              <a:t>.  A </a:t>
            </a:r>
            <a:r>
              <a:rPr lang="en-US" b="1" i="1" u="sng" dirty="0" err="1"/>
              <a:t>escolha</a:t>
            </a:r>
            <a:r>
              <a:rPr lang="en-US" b="1" i="1" u="sng" dirty="0"/>
              <a:t> de relator </a:t>
            </a:r>
            <a:r>
              <a:rPr lang="en-US" b="1" i="1" u="sng" dirty="0" err="1"/>
              <a:t>recairá</a:t>
            </a:r>
            <a:r>
              <a:rPr lang="en-US" b="1" i="1" u="sng" dirty="0"/>
              <a:t>, </a:t>
            </a:r>
            <a:r>
              <a:rPr lang="en-US" b="1" i="1" u="sng" dirty="0" err="1"/>
              <a:t>sempre</a:t>
            </a:r>
            <a:r>
              <a:rPr lang="en-US" b="1" i="1" u="sng" dirty="0"/>
              <a:t> </a:t>
            </a:r>
            <a:r>
              <a:rPr lang="en-US" b="1" i="1" u="sng" dirty="0" err="1"/>
              <a:t>que</a:t>
            </a:r>
            <a:r>
              <a:rPr lang="en-US" b="1" i="1" u="sng" dirty="0"/>
              <a:t> </a:t>
            </a:r>
            <a:r>
              <a:rPr lang="en-US" b="1" i="1" u="sng" dirty="0" err="1"/>
              <a:t>possível</a:t>
            </a:r>
            <a:r>
              <a:rPr lang="en-US" b="1" i="1" u="sng" dirty="0"/>
              <a:t>,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juiz</a:t>
            </a:r>
            <a:r>
              <a:rPr lang="en-US" b="1" i="1" u="sng" dirty="0"/>
              <a:t> </a:t>
            </a:r>
            <a:r>
              <a:rPr lang="en-US" b="1" i="1" u="sng" dirty="0" err="1"/>
              <a:t>que</a:t>
            </a:r>
            <a:r>
              <a:rPr lang="en-US" b="1" i="1" u="sng" dirty="0"/>
              <a:t> </a:t>
            </a:r>
            <a:r>
              <a:rPr lang="en-US" b="1" i="1" u="sng" dirty="0" err="1"/>
              <a:t>não</a:t>
            </a:r>
            <a:r>
              <a:rPr lang="en-US" b="1" i="1" u="sng" dirty="0"/>
              <a:t> </a:t>
            </a:r>
            <a:r>
              <a:rPr lang="en-US" b="1" i="1" u="sng" dirty="0" err="1"/>
              <a:t>haja</a:t>
            </a:r>
            <a:r>
              <a:rPr lang="en-US" b="1" i="1" u="sng" dirty="0"/>
              <a:t> </a:t>
            </a:r>
            <a:r>
              <a:rPr lang="en-US" b="1" i="1" u="sng" dirty="0" err="1"/>
              <a:t>participado</a:t>
            </a:r>
            <a:r>
              <a:rPr lang="en-US" b="1" i="1" u="sng" dirty="0"/>
              <a:t> do </a:t>
            </a:r>
            <a:r>
              <a:rPr lang="en-US" b="1" i="1" u="sng" dirty="0" err="1"/>
              <a:t>julgamento</a:t>
            </a:r>
            <a:r>
              <a:rPr lang="en-US" b="1" i="1" u="sng" dirty="0"/>
              <a:t> </a:t>
            </a:r>
            <a:r>
              <a:rPr lang="en-US" b="1" i="1" u="sng" dirty="0" err="1"/>
              <a:t>rescindendo</a:t>
            </a:r>
            <a:r>
              <a:rPr lang="en-US" b="1" i="1" u="sng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Art. 972.  Se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fatos</a:t>
            </a:r>
            <a:r>
              <a:rPr lang="en-US" dirty="0"/>
              <a:t> </a:t>
            </a:r>
            <a:r>
              <a:rPr lang="en-US" dirty="0" err="1"/>
              <a:t>alegados</a:t>
            </a:r>
            <a:r>
              <a:rPr lang="en-US" dirty="0"/>
              <a:t> </a:t>
            </a:r>
            <a:r>
              <a:rPr lang="en-US" dirty="0" err="1"/>
              <a:t>pelas</a:t>
            </a:r>
            <a:r>
              <a:rPr lang="en-US" dirty="0"/>
              <a:t> </a:t>
            </a:r>
            <a:r>
              <a:rPr lang="en-US" b="1" i="1" u="sng" dirty="0" err="1"/>
              <a:t>partes</a:t>
            </a:r>
            <a:r>
              <a:rPr lang="en-US" b="1" i="1" u="sng" dirty="0"/>
              <a:t> </a:t>
            </a:r>
            <a:r>
              <a:rPr lang="en-US" b="1" i="1" u="sng" dirty="0" err="1"/>
              <a:t>dependerem</a:t>
            </a:r>
            <a:r>
              <a:rPr lang="en-US" b="1" i="1" u="sng" dirty="0"/>
              <a:t> de </a:t>
            </a:r>
            <a:r>
              <a:rPr lang="en-US" b="1" i="1" u="sng" dirty="0" err="1"/>
              <a:t>prova</a:t>
            </a:r>
            <a:r>
              <a:rPr lang="en-US" b="1" i="1" u="sng" dirty="0"/>
              <a:t>, o relator </a:t>
            </a:r>
            <a:r>
              <a:rPr lang="en-US" b="1" i="1" u="sng" dirty="0" err="1"/>
              <a:t>poderá</a:t>
            </a:r>
            <a:r>
              <a:rPr lang="en-US" b="1" i="1" u="sng" dirty="0"/>
              <a:t> </a:t>
            </a:r>
            <a:r>
              <a:rPr lang="en-US" b="1" i="1" u="sng" dirty="0" err="1"/>
              <a:t>delegar</a:t>
            </a:r>
            <a:r>
              <a:rPr lang="en-US" b="1" i="1" u="sng" dirty="0"/>
              <a:t> a </a:t>
            </a:r>
            <a:r>
              <a:rPr lang="en-US" b="1" i="1" u="sng" dirty="0" err="1"/>
              <a:t>competência</a:t>
            </a:r>
            <a:r>
              <a:rPr lang="en-US" b="1" i="1" u="sng" dirty="0"/>
              <a:t> </a:t>
            </a:r>
            <a:r>
              <a:rPr lang="en-US" b="1" i="1" u="sng" dirty="0" err="1"/>
              <a:t>ao</a:t>
            </a:r>
            <a:r>
              <a:rPr lang="en-US" b="1" i="1" u="sng" dirty="0"/>
              <a:t> </a:t>
            </a:r>
            <a:r>
              <a:rPr lang="en-US" b="1" i="1" u="sng" dirty="0" err="1"/>
              <a:t>órgão</a:t>
            </a:r>
            <a:r>
              <a:rPr lang="en-US" b="1" i="1" u="sng" dirty="0"/>
              <a:t> </a:t>
            </a:r>
            <a:r>
              <a:rPr lang="en-US" b="1" i="1" u="sng" dirty="0" err="1"/>
              <a:t>que</a:t>
            </a:r>
            <a:r>
              <a:rPr lang="en-US" b="1" i="1" u="sng" dirty="0"/>
              <a:t> </a:t>
            </a:r>
            <a:r>
              <a:rPr lang="en-US" b="1" i="1" u="sng" dirty="0" err="1"/>
              <a:t>proferiu</a:t>
            </a:r>
            <a:r>
              <a:rPr lang="en-US" b="1" i="1" u="sng" dirty="0"/>
              <a:t> a </a:t>
            </a:r>
            <a:r>
              <a:rPr lang="en-US" b="1" i="1" u="sng" dirty="0" err="1"/>
              <a:t>decisão</a:t>
            </a:r>
            <a:r>
              <a:rPr lang="en-US" b="1" i="1" u="sng" dirty="0"/>
              <a:t> </a:t>
            </a:r>
            <a:r>
              <a:rPr lang="en-US" b="1" i="1" u="sng" dirty="0" err="1"/>
              <a:t>rescindenda</a:t>
            </a:r>
            <a:r>
              <a:rPr lang="en-US" dirty="0"/>
              <a:t>, </a:t>
            </a:r>
            <a:r>
              <a:rPr lang="en-US" dirty="0" err="1"/>
              <a:t>fixando</a:t>
            </a:r>
            <a:r>
              <a:rPr lang="en-US" dirty="0"/>
              <a:t> </a:t>
            </a:r>
            <a:r>
              <a:rPr lang="en-US" dirty="0" err="1"/>
              <a:t>prazo</a:t>
            </a:r>
            <a:r>
              <a:rPr lang="en-US" dirty="0"/>
              <a:t> de 1 (um) a 3 (</a:t>
            </a:r>
            <a:r>
              <a:rPr lang="en-US" dirty="0" err="1"/>
              <a:t>três</a:t>
            </a:r>
            <a:r>
              <a:rPr lang="en-US" dirty="0"/>
              <a:t>) </a:t>
            </a:r>
            <a:r>
              <a:rPr lang="en-US" dirty="0" err="1"/>
              <a:t>meses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a </a:t>
            </a:r>
            <a:r>
              <a:rPr lang="en-US" dirty="0" err="1"/>
              <a:t>devolução</a:t>
            </a:r>
            <a:r>
              <a:rPr lang="en-US" dirty="0"/>
              <a:t> dos autos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931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Procedimento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115932"/>
            <a:ext cx="69652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charset="2"/>
              <a:buChar char="ü"/>
            </a:pPr>
            <a:r>
              <a:rPr lang="en-US" sz="2400" dirty="0" err="1" smtClean="0">
                <a:solidFill>
                  <a:srgbClr val="000000"/>
                </a:solidFill>
              </a:rPr>
              <a:t>Aplica</a:t>
            </a:r>
            <a:r>
              <a:rPr lang="en-US" sz="2400" dirty="0" smtClean="0">
                <a:solidFill>
                  <a:srgbClr val="000000"/>
                </a:solidFill>
              </a:rPr>
              <a:t>-se a </a:t>
            </a:r>
            <a:r>
              <a:rPr lang="en-US" sz="2400" dirty="0" err="1" smtClean="0">
                <a:solidFill>
                  <a:srgbClr val="000000"/>
                </a:solidFill>
              </a:rPr>
              <a:t>t</a:t>
            </a:r>
            <a:r>
              <a:rPr lang="en-US" sz="2400" dirty="0" err="1" smtClean="0">
                <a:solidFill>
                  <a:srgbClr val="000000"/>
                </a:solidFill>
              </a:rPr>
              <a:t>écnica</a:t>
            </a:r>
            <a:r>
              <a:rPr lang="en-US" sz="2400" dirty="0" smtClean="0">
                <a:solidFill>
                  <a:srgbClr val="000000"/>
                </a:solidFill>
              </a:rPr>
              <a:t> de </a:t>
            </a:r>
            <a:r>
              <a:rPr lang="en-US" sz="2400" dirty="0" err="1" smtClean="0">
                <a:solidFill>
                  <a:srgbClr val="000000"/>
                </a:solidFill>
              </a:rPr>
              <a:t>improcedência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liminar</a:t>
            </a:r>
            <a:r>
              <a:rPr lang="en-US" sz="2400" dirty="0" smtClean="0">
                <a:solidFill>
                  <a:srgbClr val="000000"/>
                </a:solidFill>
              </a:rPr>
              <a:t> do </a:t>
            </a:r>
            <a:r>
              <a:rPr lang="en-US" sz="2400" dirty="0" err="1" smtClean="0">
                <a:solidFill>
                  <a:srgbClr val="000000"/>
                </a:solidFill>
              </a:rPr>
              <a:t>pedido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285750" indent="-285750" algn="just">
              <a:buFont typeface="Wingdings" charset="2"/>
              <a:buChar char="ü"/>
            </a:pPr>
            <a:endParaRPr lang="en-US" sz="2400" dirty="0">
              <a:solidFill>
                <a:srgbClr val="000000"/>
              </a:solidFill>
            </a:endParaRPr>
          </a:p>
          <a:p>
            <a:pPr marL="285750" indent="-285750" algn="just">
              <a:buFont typeface="Wingdings" charset="2"/>
              <a:buChar char="ü"/>
            </a:pPr>
            <a:r>
              <a:rPr lang="en-US" sz="2400" dirty="0" smtClean="0">
                <a:solidFill>
                  <a:srgbClr val="000000"/>
                </a:solidFill>
              </a:rPr>
              <a:t>Art. 322, CPC</a:t>
            </a:r>
          </a:p>
          <a:p>
            <a:pPr marL="285750" indent="-285750" algn="just">
              <a:buFont typeface="Wingdings" charset="2"/>
              <a:buChar char="ü"/>
            </a:pPr>
            <a:endParaRPr lang="en-US" sz="2400" dirty="0">
              <a:solidFill>
                <a:srgbClr val="000000"/>
              </a:solidFill>
            </a:endParaRPr>
          </a:p>
          <a:p>
            <a:pPr marL="285750" indent="-285750" algn="just">
              <a:buFont typeface="Wingdings" charset="2"/>
              <a:buChar char="ü"/>
            </a:pPr>
            <a:r>
              <a:rPr lang="en-US" sz="2400" dirty="0" err="1" smtClean="0">
                <a:solidFill>
                  <a:srgbClr val="000000"/>
                </a:solidFill>
              </a:rPr>
              <a:t>Aplicam</a:t>
            </a:r>
            <a:r>
              <a:rPr lang="en-US" sz="2400" dirty="0" smtClean="0">
                <a:solidFill>
                  <a:srgbClr val="000000"/>
                </a:solidFill>
              </a:rPr>
              <a:t>-se as </a:t>
            </a:r>
            <a:r>
              <a:rPr lang="en-US" sz="2400" dirty="0" err="1" smtClean="0">
                <a:solidFill>
                  <a:srgbClr val="000000"/>
                </a:solidFill>
              </a:rPr>
              <a:t>hipóteses</a:t>
            </a:r>
            <a:r>
              <a:rPr lang="en-US" sz="2400" dirty="0" smtClean="0">
                <a:solidFill>
                  <a:srgbClr val="000000"/>
                </a:solidFill>
              </a:rPr>
              <a:t> de </a:t>
            </a:r>
            <a:r>
              <a:rPr lang="en-US" sz="2400" dirty="0" err="1" smtClean="0">
                <a:solidFill>
                  <a:srgbClr val="000000"/>
                </a:solidFill>
              </a:rPr>
              <a:t>indeferimento</a:t>
            </a:r>
            <a:r>
              <a:rPr lang="en-US" sz="2400" dirty="0" smtClean="0">
                <a:solidFill>
                  <a:srgbClr val="000000"/>
                </a:solidFill>
              </a:rPr>
              <a:t> da </a:t>
            </a:r>
            <a:r>
              <a:rPr lang="en-US" sz="2400" dirty="0" err="1" smtClean="0">
                <a:solidFill>
                  <a:srgbClr val="000000"/>
                </a:solidFill>
              </a:rPr>
              <a:t>petição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inicial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285750" indent="-285750" algn="just">
              <a:buFont typeface="Wingdings" charset="2"/>
              <a:buChar char="ü"/>
            </a:pPr>
            <a:endParaRPr lang="en-US" sz="2400" dirty="0">
              <a:solidFill>
                <a:srgbClr val="000000"/>
              </a:solidFill>
            </a:endParaRPr>
          </a:p>
          <a:p>
            <a:pPr marL="285750" indent="-285750" algn="just">
              <a:buFont typeface="Wingdings" charset="2"/>
              <a:buChar char="ü"/>
            </a:pPr>
            <a:r>
              <a:rPr lang="en-US" sz="2400" dirty="0" smtClean="0">
                <a:solidFill>
                  <a:srgbClr val="000000"/>
                </a:solidFill>
              </a:rPr>
              <a:t>Art. 330, CPC</a:t>
            </a:r>
          </a:p>
          <a:p>
            <a:pPr marL="285750" indent="-285750" algn="just">
              <a:buFont typeface="Wingdings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731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7217" y="1109816"/>
            <a:ext cx="7272863" cy="480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Franklin Gothic Book"/>
                <a:cs typeface="Franklin Gothic Book"/>
              </a:rPr>
              <a:t>Art. 942.  </a:t>
            </a:r>
            <a:r>
              <a:rPr lang="en-US" dirty="0" err="1">
                <a:latin typeface="Franklin Gothic Book"/>
                <a:cs typeface="Franklin Gothic Book"/>
              </a:rPr>
              <a:t>Quando</a:t>
            </a:r>
            <a:r>
              <a:rPr lang="en-US" dirty="0">
                <a:latin typeface="Franklin Gothic Book"/>
                <a:cs typeface="Franklin Gothic Book"/>
              </a:rPr>
              <a:t> o </a:t>
            </a:r>
            <a:r>
              <a:rPr lang="en-US" dirty="0" err="1">
                <a:latin typeface="Franklin Gothic Book"/>
                <a:cs typeface="Franklin Gothic Book"/>
              </a:rPr>
              <a:t>resultado</a:t>
            </a:r>
            <a:r>
              <a:rPr lang="en-US" dirty="0">
                <a:latin typeface="Franklin Gothic Book"/>
                <a:cs typeface="Franklin Gothic Book"/>
              </a:rPr>
              <a:t> da </a:t>
            </a:r>
            <a:r>
              <a:rPr lang="en-US" dirty="0" err="1">
                <a:latin typeface="Franklin Gothic Book"/>
                <a:cs typeface="Franklin Gothic Book"/>
              </a:rPr>
              <a:t>apelação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i="1" u="sng" dirty="0">
                <a:latin typeface="Franklin Gothic Book"/>
                <a:cs typeface="Franklin Gothic Book"/>
              </a:rPr>
              <a:t>for </a:t>
            </a:r>
            <a:r>
              <a:rPr lang="en-US" b="1" i="1" u="sng" dirty="0" err="1">
                <a:latin typeface="Franklin Gothic Book"/>
                <a:cs typeface="Franklin Gothic Book"/>
              </a:rPr>
              <a:t>não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unânime</a:t>
            </a:r>
            <a:r>
              <a:rPr lang="en-US" dirty="0">
                <a:latin typeface="Franklin Gothic Book"/>
                <a:cs typeface="Franklin Gothic Book"/>
              </a:rPr>
              <a:t>, o </a:t>
            </a:r>
            <a:r>
              <a:rPr lang="en-US" dirty="0" err="1">
                <a:latin typeface="Franklin Gothic Book"/>
                <a:cs typeface="Franklin Gothic Book"/>
              </a:rPr>
              <a:t>julgamento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terá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prosseguimento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em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sessão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ser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designada</a:t>
            </a:r>
            <a:r>
              <a:rPr lang="en-US" dirty="0">
                <a:latin typeface="Franklin Gothic Book"/>
                <a:cs typeface="Franklin Gothic Book"/>
              </a:rPr>
              <a:t> com a </a:t>
            </a:r>
            <a:r>
              <a:rPr lang="en-US" dirty="0" err="1">
                <a:latin typeface="Franklin Gothic Book"/>
                <a:cs typeface="Franklin Gothic Book"/>
              </a:rPr>
              <a:t>presença</a:t>
            </a:r>
            <a:r>
              <a:rPr lang="en-US" dirty="0">
                <a:latin typeface="Franklin Gothic Book"/>
                <a:cs typeface="Franklin Gothic Book"/>
              </a:rPr>
              <a:t> de outros </a:t>
            </a:r>
            <a:r>
              <a:rPr lang="en-US" dirty="0" err="1">
                <a:latin typeface="Franklin Gothic Book"/>
                <a:cs typeface="Franklin Gothic Book"/>
              </a:rPr>
              <a:t>julgadores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que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serão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convocados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nos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termos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previamente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definidos</a:t>
            </a:r>
            <a:r>
              <a:rPr lang="en-US" dirty="0">
                <a:latin typeface="Franklin Gothic Book"/>
                <a:cs typeface="Franklin Gothic Book"/>
              </a:rPr>
              <a:t> no </a:t>
            </a:r>
            <a:r>
              <a:rPr lang="en-US" dirty="0" err="1">
                <a:latin typeface="Franklin Gothic Book"/>
                <a:cs typeface="Franklin Gothic Book"/>
              </a:rPr>
              <a:t>regimento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interno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em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número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suficiente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para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garantir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possibilidade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inversão</a:t>
            </a:r>
            <a:r>
              <a:rPr lang="en-US" dirty="0">
                <a:latin typeface="Franklin Gothic Book"/>
                <a:cs typeface="Franklin Gothic Book"/>
              </a:rPr>
              <a:t> do </a:t>
            </a:r>
            <a:r>
              <a:rPr lang="en-US" dirty="0" err="1">
                <a:latin typeface="Franklin Gothic Book"/>
                <a:cs typeface="Franklin Gothic Book"/>
              </a:rPr>
              <a:t>resultado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inicial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assegurado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às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partes</a:t>
            </a:r>
            <a:r>
              <a:rPr lang="en-US" dirty="0">
                <a:latin typeface="Franklin Gothic Book"/>
                <a:cs typeface="Franklin Gothic Book"/>
              </a:rPr>
              <a:t> e a </a:t>
            </a:r>
            <a:r>
              <a:rPr lang="en-US" dirty="0" err="1">
                <a:latin typeface="Franklin Gothic Book"/>
                <a:cs typeface="Franklin Gothic Book"/>
              </a:rPr>
              <a:t>eventuais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terceiros</a:t>
            </a:r>
            <a:r>
              <a:rPr lang="en-US" dirty="0">
                <a:latin typeface="Franklin Gothic Book"/>
                <a:cs typeface="Franklin Gothic Book"/>
              </a:rPr>
              <a:t> o </a:t>
            </a:r>
            <a:r>
              <a:rPr lang="en-US" dirty="0" err="1">
                <a:latin typeface="Franklin Gothic Book"/>
                <a:cs typeface="Franklin Gothic Book"/>
              </a:rPr>
              <a:t>direito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sustentar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oralmente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suas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razões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perante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novos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julgadores</a:t>
            </a:r>
            <a:r>
              <a:rPr lang="en-US" dirty="0" smtClean="0"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latin typeface="Franklin Gothic Book"/>
                <a:cs typeface="Franklin Gothic Book"/>
              </a:rPr>
              <a:t>]</a:t>
            </a:r>
            <a:endParaRPr lang="en-US" dirty="0">
              <a:latin typeface="Franklin Gothic Book"/>
              <a:cs typeface="Franklin Gothic Book"/>
            </a:endParaRPr>
          </a:p>
          <a:p>
            <a:pPr algn="just"/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§ </a:t>
            </a:r>
            <a:r>
              <a:rPr lang="en-US" dirty="0">
                <a:latin typeface="Franklin Gothic Book"/>
                <a:cs typeface="Franklin Gothic Book"/>
              </a:rPr>
              <a:t>3</a:t>
            </a:r>
            <a:r>
              <a:rPr lang="en-US" baseline="30000" dirty="0">
                <a:latin typeface="Franklin Gothic Book"/>
                <a:cs typeface="Franklin Gothic Book"/>
              </a:rPr>
              <a:t>o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dirty="0" err="1">
                <a:latin typeface="Franklin Gothic Book"/>
                <a:cs typeface="Franklin Gothic Book"/>
              </a:rPr>
              <a:t>técnica</a:t>
            </a:r>
            <a:r>
              <a:rPr lang="en-US" dirty="0">
                <a:latin typeface="Franklin Gothic Book"/>
                <a:cs typeface="Franklin Gothic Book"/>
              </a:rPr>
              <a:t> de </a:t>
            </a:r>
            <a:r>
              <a:rPr lang="en-US" dirty="0" err="1">
                <a:latin typeface="Franklin Gothic Book"/>
                <a:cs typeface="Franklin Gothic Book"/>
              </a:rPr>
              <a:t>julgamento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prevista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neste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artigo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aplica</a:t>
            </a:r>
            <a:r>
              <a:rPr lang="en-US" dirty="0">
                <a:latin typeface="Franklin Gothic Book"/>
                <a:cs typeface="Franklin Gothic Book"/>
              </a:rPr>
              <a:t>-se, </a:t>
            </a:r>
            <a:r>
              <a:rPr lang="en-US" dirty="0" err="1">
                <a:latin typeface="Franklin Gothic Book"/>
                <a:cs typeface="Franklin Gothic Book"/>
              </a:rPr>
              <a:t>igualmente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ao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julgamento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não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unânime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proferido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em</a:t>
            </a:r>
            <a:r>
              <a:rPr lang="en-US" dirty="0" smtClean="0"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latin typeface="Franklin Gothic Book"/>
                <a:cs typeface="Franklin Gothic Book"/>
              </a:rPr>
              <a:t>I - </a:t>
            </a:r>
            <a:r>
              <a:rPr lang="en-US" b="1" i="1" dirty="0" err="1">
                <a:latin typeface="Franklin Gothic Book"/>
                <a:cs typeface="Franklin Gothic Book"/>
              </a:rPr>
              <a:t>ação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rescisória</a:t>
            </a:r>
            <a:r>
              <a:rPr lang="en-US" b="1" i="1" dirty="0">
                <a:latin typeface="Franklin Gothic Book"/>
                <a:cs typeface="Franklin Gothic Book"/>
              </a:rPr>
              <a:t>, </a:t>
            </a:r>
            <a:r>
              <a:rPr lang="en-US" b="1" i="1" dirty="0" err="1">
                <a:latin typeface="Franklin Gothic Book"/>
                <a:cs typeface="Franklin Gothic Book"/>
              </a:rPr>
              <a:t>quando</a:t>
            </a:r>
            <a:r>
              <a:rPr lang="en-US" b="1" i="1" dirty="0">
                <a:latin typeface="Franklin Gothic Book"/>
                <a:cs typeface="Franklin Gothic Book"/>
              </a:rPr>
              <a:t> o </a:t>
            </a:r>
            <a:r>
              <a:rPr lang="en-US" b="1" i="1" dirty="0" err="1">
                <a:latin typeface="Franklin Gothic Book"/>
                <a:cs typeface="Franklin Gothic Book"/>
              </a:rPr>
              <a:t>resultado</a:t>
            </a:r>
            <a:r>
              <a:rPr lang="en-US" b="1" i="1" dirty="0">
                <a:latin typeface="Franklin Gothic Book"/>
                <a:cs typeface="Franklin Gothic Book"/>
              </a:rPr>
              <a:t> for a </a:t>
            </a:r>
            <a:r>
              <a:rPr lang="en-US" b="1" i="1" dirty="0" err="1">
                <a:latin typeface="Franklin Gothic Book"/>
                <a:cs typeface="Franklin Gothic Book"/>
              </a:rPr>
              <a:t>rescisão</a:t>
            </a:r>
            <a:r>
              <a:rPr lang="en-US" b="1" i="1" dirty="0">
                <a:latin typeface="Franklin Gothic Book"/>
                <a:cs typeface="Franklin Gothic Book"/>
              </a:rPr>
              <a:t> da </a:t>
            </a:r>
            <a:r>
              <a:rPr lang="en-US" b="1" i="1" dirty="0" err="1">
                <a:latin typeface="Franklin Gothic Book"/>
                <a:cs typeface="Franklin Gothic Book"/>
              </a:rPr>
              <a:t>sentença</a:t>
            </a:r>
            <a:r>
              <a:rPr lang="en-US" b="1" i="1" dirty="0">
                <a:latin typeface="Franklin Gothic Book"/>
                <a:cs typeface="Franklin Gothic Book"/>
              </a:rPr>
              <a:t>, </a:t>
            </a:r>
            <a:r>
              <a:rPr lang="en-US" b="1" i="1" dirty="0" err="1">
                <a:latin typeface="Franklin Gothic Book"/>
                <a:cs typeface="Franklin Gothic Book"/>
              </a:rPr>
              <a:t>devendo</a:t>
            </a:r>
            <a:r>
              <a:rPr lang="en-US" b="1" i="1" dirty="0">
                <a:latin typeface="Franklin Gothic Book"/>
                <a:cs typeface="Franklin Gothic Book"/>
              </a:rPr>
              <a:t>, </a:t>
            </a:r>
            <a:r>
              <a:rPr lang="en-US" b="1" i="1" dirty="0" err="1">
                <a:latin typeface="Franklin Gothic Book"/>
                <a:cs typeface="Franklin Gothic Book"/>
              </a:rPr>
              <a:t>nesse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caso</a:t>
            </a:r>
            <a:r>
              <a:rPr lang="en-US" b="1" i="1" dirty="0">
                <a:latin typeface="Franklin Gothic Book"/>
                <a:cs typeface="Franklin Gothic Book"/>
              </a:rPr>
              <a:t>, </a:t>
            </a:r>
            <a:r>
              <a:rPr lang="en-US" b="1" i="1" dirty="0" err="1">
                <a:latin typeface="Franklin Gothic Book"/>
                <a:cs typeface="Franklin Gothic Book"/>
              </a:rPr>
              <a:t>seu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prosseguimento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ocorrer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em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órgão</a:t>
            </a:r>
            <a:r>
              <a:rPr lang="en-US" b="1" i="1" dirty="0">
                <a:latin typeface="Franklin Gothic Book"/>
                <a:cs typeface="Franklin Gothic Book"/>
              </a:rPr>
              <a:t> de </a:t>
            </a:r>
            <a:r>
              <a:rPr lang="en-US" b="1" i="1" dirty="0" err="1">
                <a:latin typeface="Franklin Gothic Book"/>
                <a:cs typeface="Franklin Gothic Book"/>
              </a:rPr>
              <a:t>maior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composição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previsto</a:t>
            </a:r>
            <a:r>
              <a:rPr lang="en-US" b="1" i="1" dirty="0">
                <a:latin typeface="Franklin Gothic Book"/>
                <a:cs typeface="Franklin Gothic Book"/>
              </a:rPr>
              <a:t> no </a:t>
            </a:r>
            <a:r>
              <a:rPr lang="en-US" b="1" i="1" dirty="0" err="1">
                <a:latin typeface="Franklin Gothic Book"/>
                <a:cs typeface="Franklin Gothic Book"/>
              </a:rPr>
              <a:t>regimento</a:t>
            </a:r>
            <a:r>
              <a:rPr lang="en-US" b="1" i="1" dirty="0"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latin typeface="Franklin Gothic Book"/>
                <a:cs typeface="Franklin Gothic Book"/>
              </a:rPr>
              <a:t>interno</a:t>
            </a:r>
            <a:r>
              <a:rPr lang="en-US" dirty="0" smtClean="0"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953936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44979" y="3040695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É</a:t>
            </a:r>
            <a:r>
              <a:rPr lang="en-US" b="1" dirty="0" smtClean="0"/>
              <a:t> </a:t>
            </a:r>
            <a:r>
              <a:rPr lang="en-US" b="1" dirty="0" err="1" smtClean="0"/>
              <a:t>possível</a:t>
            </a:r>
            <a:r>
              <a:rPr lang="en-US" b="1" dirty="0" smtClean="0"/>
              <a:t> </a:t>
            </a:r>
            <a:r>
              <a:rPr lang="en-US" b="1" dirty="0" err="1" smtClean="0"/>
              <a:t>ajuizar</a:t>
            </a:r>
            <a:r>
              <a:rPr lang="en-US" b="1" dirty="0" smtClean="0"/>
              <a:t> </a:t>
            </a:r>
            <a:r>
              <a:rPr lang="en-US" b="1" dirty="0" err="1" smtClean="0"/>
              <a:t>Ação</a:t>
            </a:r>
            <a:r>
              <a:rPr lang="en-US" b="1" dirty="0" smtClean="0"/>
              <a:t> </a:t>
            </a:r>
            <a:r>
              <a:rPr lang="en-US" b="1" dirty="0" err="1" smtClean="0"/>
              <a:t>Rescisória</a:t>
            </a:r>
            <a:r>
              <a:rPr lang="en-US" b="1" dirty="0" smtClean="0"/>
              <a:t> </a:t>
            </a:r>
            <a:r>
              <a:rPr lang="en-US" b="1" dirty="0" err="1" smtClean="0"/>
              <a:t>em</a:t>
            </a:r>
            <a:r>
              <a:rPr lang="en-US" b="1" dirty="0" smtClean="0"/>
              <a:t> face de </a:t>
            </a:r>
            <a:r>
              <a:rPr lang="en-US" b="1" dirty="0" err="1" smtClean="0"/>
              <a:t>Acórdão</a:t>
            </a:r>
            <a:r>
              <a:rPr lang="en-US" b="1" dirty="0" smtClean="0"/>
              <a:t> </a:t>
            </a:r>
            <a:r>
              <a:rPr lang="en-US" b="1" dirty="0" err="1" smtClean="0"/>
              <a:t>proferido</a:t>
            </a:r>
            <a:r>
              <a:rPr lang="en-US" b="1" dirty="0" smtClean="0"/>
              <a:t> </a:t>
            </a:r>
            <a:r>
              <a:rPr lang="en-US" b="1" dirty="0" err="1" smtClean="0"/>
              <a:t>em</a:t>
            </a:r>
            <a:r>
              <a:rPr lang="en-US" b="1" dirty="0" smtClean="0"/>
              <a:t> </a:t>
            </a:r>
            <a:r>
              <a:rPr lang="en-US" b="1" dirty="0" err="1" smtClean="0"/>
              <a:t>sede</a:t>
            </a:r>
            <a:r>
              <a:rPr lang="en-US" b="1" dirty="0" smtClean="0"/>
              <a:t> de </a:t>
            </a:r>
            <a:r>
              <a:rPr lang="en-US" b="1" dirty="0" err="1" smtClean="0"/>
              <a:t>Ação</a:t>
            </a:r>
            <a:r>
              <a:rPr lang="en-US" b="1" dirty="0" smtClean="0"/>
              <a:t> </a:t>
            </a:r>
            <a:r>
              <a:rPr lang="en-US" b="1" dirty="0" err="1" smtClean="0"/>
              <a:t>Rescisória</a:t>
            </a:r>
            <a:r>
              <a:rPr lang="en-US" b="1" dirty="0" smtClean="0"/>
              <a:t>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75258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Hip</a:t>
            </a:r>
            <a:r>
              <a:rPr lang="en-US" b="1" dirty="0" err="1" smtClean="0"/>
              <a:t>óteses</a:t>
            </a:r>
            <a:r>
              <a:rPr lang="en-US" b="1" dirty="0" smtClean="0"/>
              <a:t> de </a:t>
            </a:r>
            <a:r>
              <a:rPr lang="en-US" b="1" dirty="0" err="1" smtClean="0"/>
              <a:t>Cabimento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18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I - se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verificar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que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foi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proferida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por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força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prevaricação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concussão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ou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corrupção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do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juiz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>
            <a:noAutofit/>
          </a:bodyPr>
          <a:lstStyle/>
          <a:p>
            <a:pPr algn="just"/>
            <a:r>
              <a:rPr lang="en-US" sz="1800" i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i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Prevaricação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: “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retardar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deixar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praticar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indevidamente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ofício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praticá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-lo contra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disposição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expressa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lei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satisfazer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interesse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sentimento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pessoal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” (art. 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319, CP)</a:t>
            </a:r>
            <a:endParaRPr lang="en-US" sz="18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>
              <a:buNone/>
            </a:pPr>
            <a:endParaRPr lang="mr-IN" sz="1800" i="1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1800" i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i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Concussão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: 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“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exigir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vantagem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indevida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si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outrem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direta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indiretamente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ainda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fora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função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antes de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assumi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-la, mas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razão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dela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” (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art. 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316, CP)</a:t>
            </a:r>
          </a:p>
          <a:p>
            <a:pPr marL="0" indent="0" algn="just">
              <a:buNone/>
            </a:pPr>
            <a:endParaRPr lang="mr-IN" sz="1800" i="1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1800" i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i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Corrupção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(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passiva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): “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solicitar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receber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si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outrem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direta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indiretamente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ainda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fora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função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antes de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assumi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-la, mas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razão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dela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vantagem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indevida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aceitar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promessa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tal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vantagem</a:t>
            </a:r>
            <a:r>
              <a:rPr lang="en-US" sz="1800" dirty="0">
                <a:solidFill>
                  <a:prstClr val="black"/>
                </a:solidFill>
                <a:latin typeface="Franklin Gothic Book"/>
                <a:cs typeface="Franklin Gothic Book"/>
              </a:rPr>
              <a:t>” (art. </a:t>
            </a:r>
            <a:r>
              <a:rPr lang="en-US" sz="18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317, CP).</a:t>
            </a:r>
            <a:endParaRPr lang="en-US" sz="1800" dirty="0">
              <a:solidFill>
                <a:prstClr val="black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95936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I - se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verificar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que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foi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proferida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por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força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prevaricação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concussão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ou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corrupção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do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juiz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1889777"/>
            <a:ext cx="6965244" cy="3833292"/>
          </a:xfrm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x-none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É necessária prévia condenação no juízo criminal, para a caracterização da hipótese do art. 966, I, do CPC?</a:t>
            </a:r>
          </a:p>
          <a:p>
            <a:pPr algn="ctr"/>
            <a:endParaRPr lang="x-none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ctr"/>
            <a:r>
              <a:rPr lang="x-none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x-none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A prática de crime pode ser </a:t>
            </a:r>
            <a:r>
              <a:rPr lang="x-none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apurada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no Tribunal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competente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processar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julgar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A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ção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Rescisória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?</a:t>
            </a:r>
          </a:p>
          <a:p>
            <a:pPr algn="ctr"/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x-none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Qual o alcance da sentença penal condenatória e da absolutória para fins de cabimento da Ação Rescisória, no que concerne ao fundamento daquelas decisões</a:t>
            </a:r>
            <a:r>
              <a:rPr lang="x-none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?</a:t>
            </a:r>
            <a:endParaRPr lang="x-none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ctr"/>
            <a:endParaRPr lang="x-none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ctr"/>
            <a:r>
              <a:rPr lang="x-none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Se a prática desses crimes se referir a Relator, integrante de um órgão colegiado, em que medida o crime praticado por ele, autoriza o processamento de Ação Rescisória?</a:t>
            </a:r>
            <a:endParaRPr lang="x-none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43972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II - for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proferida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por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juiz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impedido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ou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por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juízo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absolutamente</a:t>
            </a:r>
            <a:r>
              <a:rPr lang="en-US" sz="2400" b="1" i="1" u="sng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incompetente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;</a:t>
            </a:r>
            <a:endParaRPr lang="en-US" sz="2400" b="1" dirty="0">
              <a:solidFill>
                <a:srgbClr val="000090"/>
              </a:solidFill>
              <a:latin typeface="Franklin Gothic Book"/>
              <a:cs typeface="Franklin Gothic Boo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 </a:t>
            </a:r>
            <a:r>
              <a:rPr lang="en-US" dirty="0" err="1" smtClean="0"/>
              <a:t>Impedimento</a:t>
            </a:r>
            <a:r>
              <a:rPr lang="en-US" dirty="0" smtClean="0"/>
              <a:t>: art. 144 e 147, CPC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 </a:t>
            </a:r>
            <a:r>
              <a:rPr lang="en-US" dirty="0" err="1" smtClean="0"/>
              <a:t>Suspei</a:t>
            </a:r>
            <a:r>
              <a:rPr lang="en-US" dirty="0" err="1" smtClean="0"/>
              <a:t>ção</a:t>
            </a:r>
            <a:r>
              <a:rPr lang="en-US" dirty="0" smtClean="0"/>
              <a:t>: art. 145, CPC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 </a:t>
            </a:r>
            <a:r>
              <a:rPr lang="en-US" dirty="0" err="1" smtClean="0"/>
              <a:t>Competência</a:t>
            </a:r>
            <a:r>
              <a:rPr lang="en-US" dirty="0" smtClean="0"/>
              <a:t> </a:t>
            </a:r>
            <a:r>
              <a:rPr lang="en-US" dirty="0" err="1" smtClean="0"/>
              <a:t>relativa</a:t>
            </a:r>
            <a:r>
              <a:rPr lang="en-US" dirty="0" smtClean="0"/>
              <a:t>: </a:t>
            </a:r>
            <a:r>
              <a:rPr lang="en-US" dirty="0" err="1" smtClean="0"/>
              <a:t>território</a:t>
            </a:r>
            <a:r>
              <a:rPr lang="en-US" dirty="0" smtClean="0"/>
              <a:t> e valor (art. 63, CPC)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 </a:t>
            </a:r>
            <a:r>
              <a:rPr lang="en-US" dirty="0" err="1" smtClean="0"/>
              <a:t>Competência</a:t>
            </a:r>
            <a:r>
              <a:rPr lang="en-US" dirty="0" smtClean="0"/>
              <a:t> </a:t>
            </a:r>
            <a:r>
              <a:rPr lang="en-US" dirty="0" err="1" smtClean="0"/>
              <a:t>absoluta</a:t>
            </a:r>
            <a:r>
              <a:rPr lang="en-US" dirty="0" smtClean="0"/>
              <a:t>: </a:t>
            </a:r>
            <a:r>
              <a:rPr lang="en-US" dirty="0" err="1" smtClean="0"/>
              <a:t>pessoa</a:t>
            </a:r>
            <a:r>
              <a:rPr lang="en-US" dirty="0" smtClean="0"/>
              <a:t>, </a:t>
            </a:r>
            <a:r>
              <a:rPr lang="en-US" dirty="0" err="1" smtClean="0"/>
              <a:t>matéria</a:t>
            </a:r>
            <a:r>
              <a:rPr lang="en-US" dirty="0" smtClean="0"/>
              <a:t> e </a:t>
            </a:r>
            <a:r>
              <a:rPr lang="en-US" dirty="0" err="1" smtClean="0"/>
              <a:t>hierarquia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273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II - for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proferida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por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juiz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impedido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ou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por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juízo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absolutamente</a:t>
            </a:r>
            <a:r>
              <a:rPr lang="en-US" sz="2400" b="1" i="1" u="sng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incompetente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ea typeface="Arial"/>
                <a:cs typeface="Franklin Gothic Book"/>
              </a:rPr>
              <a:t>;</a:t>
            </a:r>
            <a:endParaRPr lang="en-US" sz="2400" b="1" dirty="0">
              <a:solidFill>
                <a:srgbClr val="000090"/>
              </a:solidFill>
              <a:latin typeface="Franklin Gothic Book"/>
              <a:cs typeface="Franklin Gothic Boo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 Se o </a:t>
            </a:r>
            <a:r>
              <a:rPr lang="en-US" sz="3200" dirty="0" err="1" smtClean="0"/>
              <a:t>impedimento</a:t>
            </a:r>
            <a:r>
              <a:rPr lang="en-US" sz="3200" dirty="0" smtClean="0"/>
              <a:t> </a:t>
            </a:r>
            <a:r>
              <a:rPr lang="en-US" sz="3200" dirty="0" err="1" smtClean="0"/>
              <a:t>referir</a:t>
            </a:r>
            <a:r>
              <a:rPr lang="en-US" sz="3200" dirty="0" smtClean="0"/>
              <a:t>-se a um dos </a:t>
            </a:r>
            <a:r>
              <a:rPr lang="en-US" sz="3200" dirty="0" err="1" smtClean="0"/>
              <a:t>membros</a:t>
            </a:r>
            <a:r>
              <a:rPr lang="en-US" sz="3200" dirty="0" smtClean="0"/>
              <a:t> do </a:t>
            </a:r>
            <a:r>
              <a:rPr lang="en-US" sz="3200" dirty="0" err="1" smtClean="0"/>
              <a:t>colegiado</a:t>
            </a:r>
            <a:r>
              <a:rPr lang="en-US" sz="3200" dirty="0"/>
              <a:t> </a:t>
            </a:r>
            <a:r>
              <a:rPr lang="en-US" sz="3200" dirty="0" smtClean="0"/>
              <a:t>a </a:t>
            </a:r>
            <a:r>
              <a:rPr lang="en-US" sz="3200" dirty="0" err="1" smtClean="0"/>
              <a:t>que</a:t>
            </a:r>
            <a:r>
              <a:rPr lang="en-US" sz="3200" dirty="0" smtClean="0"/>
              <a:t> </a:t>
            </a:r>
            <a:r>
              <a:rPr lang="en-US" sz="3200" dirty="0" err="1" smtClean="0"/>
              <a:t>pertence</a:t>
            </a:r>
            <a:r>
              <a:rPr lang="en-US" sz="3200" dirty="0" smtClean="0"/>
              <a:t>, </a:t>
            </a:r>
            <a:r>
              <a:rPr lang="en-US" sz="3200" dirty="0" err="1" smtClean="0"/>
              <a:t>em</a:t>
            </a:r>
            <a:r>
              <a:rPr lang="en-US" sz="3200" dirty="0" smtClean="0"/>
              <a:t> </a:t>
            </a:r>
            <a:r>
              <a:rPr lang="en-US" sz="3200" dirty="0" err="1" smtClean="0"/>
              <a:t>que</a:t>
            </a:r>
            <a:r>
              <a:rPr lang="en-US" sz="3200" dirty="0" smtClean="0"/>
              <a:t> </a:t>
            </a:r>
            <a:r>
              <a:rPr lang="en-US" sz="3200" dirty="0" err="1" smtClean="0"/>
              <a:t>medida</a:t>
            </a:r>
            <a:r>
              <a:rPr lang="en-US" sz="3200" dirty="0" smtClean="0"/>
              <a:t> a </a:t>
            </a:r>
            <a:r>
              <a:rPr lang="en-US" sz="3200" dirty="0" err="1" smtClean="0"/>
              <a:t>viola</a:t>
            </a:r>
            <a:r>
              <a:rPr lang="en-US" sz="3200" dirty="0" err="1" smtClean="0"/>
              <a:t>ção</a:t>
            </a:r>
            <a:r>
              <a:rPr lang="en-US" sz="3200" dirty="0" smtClean="0"/>
              <a:t> a </a:t>
            </a:r>
            <a:r>
              <a:rPr lang="en-US" sz="3200" dirty="0" err="1" smtClean="0"/>
              <a:t>regra</a:t>
            </a:r>
            <a:r>
              <a:rPr lang="en-US" sz="3200" dirty="0" smtClean="0"/>
              <a:t> do </a:t>
            </a:r>
            <a:r>
              <a:rPr lang="en-US" sz="3200" dirty="0" err="1" smtClean="0"/>
              <a:t>juízo</a:t>
            </a:r>
            <a:r>
              <a:rPr lang="en-US" sz="3200" dirty="0" smtClean="0"/>
              <a:t> </a:t>
            </a:r>
            <a:r>
              <a:rPr lang="en-US" sz="3200" dirty="0" err="1" smtClean="0"/>
              <a:t>isento</a:t>
            </a:r>
            <a:r>
              <a:rPr lang="en-US" sz="3200" dirty="0" smtClean="0"/>
              <a:t> </a:t>
            </a:r>
            <a:r>
              <a:rPr lang="en-US" sz="3200" dirty="0" err="1" smtClean="0"/>
              <a:t>autoriza</a:t>
            </a:r>
            <a:r>
              <a:rPr lang="en-US" sz="3200" dirty="0" smtClean="0"/>
              <a:t> o </a:t>
            </a:r>
            <a:r>
              <a:rPr lang="en-US" sz="3200" dirty="0" err="1" smtClean="0"/>
              <a:t>processamento</a:t>
            </a:r>
            <a:r>
              <a:rPr lang="en-US" sz="3200" dirty="0" smtClean="0"/>
              <a:t> e </a:t>
            </a:r>
            <a:r>
              <a:rPr lang="en-US" sz="3200" dirty="0" err="1" smtClean="0"/>
              <a:t>julgamento</a:t>
            </a:r>
            <a:r>
              <a:rPr lang="en-US" sz="3200" dirty="0" smtClean="0"/>
              <a:t> de </a:t>
            </a:r>
            <a:r>
              <a:rPr lang="en-US" sz="3200" dirty="0" err="1" smtClean="0"/>
              <a:t>Ação</a:t>
            </a:r>
            <a:r>
              <a:rPr lang="en-US" sz="3200" dirty="0" smtClean="0"/>
              <a:t> </a:t>
            </a:r>
            <a:r>
              <a:rPr lang="en-US" sz="3200" dirty="0" err="1" smtClean="0"/>
              <a:t>Rescisória</a:t>
            </a:r>
            <a:r>
              <a:rPr lang="en-US" sz="3200" dirty="0" smtClean="0"/>
              <a:t>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77859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III -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resultar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dolo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coação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da parte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vencedora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detrimento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da parte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vencida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ainda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de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simulação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colusão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entre as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partes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a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fim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fraudar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a lei;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2065421"/>
            <a:ext cx="6965245" cy="423887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26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“</a:t>
            </a:r>
            <a:r>
              <a:rPr lang="en-US" sz="26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Colusão</a:t>
            </a:r>
            <a:r>
              <a:rPr lang="en-US" sz="26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(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conluio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) 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simulação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ambas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figuras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fraude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atividade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processual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sempre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com a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finalidade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fraudar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a lei. A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diferença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está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colusão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dá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sempre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meio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ato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bilatera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l,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envolvendo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as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duas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partes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enquanto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simulação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praticada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ambas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apenas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uma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delas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.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Além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disso, a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colusão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consumar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-se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mediante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puramente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omissivo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exemplo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autor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réu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combinam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ação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cobrança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dívida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inexistente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será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contestada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com o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objetivo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fraudar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credores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.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Já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simulação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exige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atividade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concreta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criação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um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negócio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jurídico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aparente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conferir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transmitir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direitos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pessoas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diversas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daquelas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às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quais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realmente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conferem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transmitem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(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Código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Civil, art. 167, § 1º, I);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conste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declaração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confissão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condição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cláusula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verdadeira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(idem, II);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ainda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aqueles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cujos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instrumentos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sejam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antedatados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pós-datados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(idem, III)</a:t>
            </a:r>
            <a:r>
              <a:rPr lang="en-US" sz="26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r>
              <a:rPr lang="en-US" sz="26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”</a:t>
            </a:r>
          </a:p>
          <a:p>
            <a:pPr marL="0" indent="0" algn="ctr">
              <a:buNone/>
            </a:pPr>
            <a:endParaRPr lang="en-US" b="1" i="1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ctr">
              <a:buNone/>
            </a:pPr>
            <a:r>
              <a:rPr lang="en-US" b="1" i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Humberto</a:t>
            </a:r>
            <a:r>
              <a:rPr lang="en-US" b="1" i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Theodoro</a:t>
            </a:r>
            <a:r>
              <a:rPr lang="en-US" b="1" i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Junior</a:t>
            </a:r>
            <a:endParaRPr lang="en-US" b="1" i="1" dirty="0">
              <a:solidFill>
                <a:prstClr val="black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18985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III -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resultar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dolo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coação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da parte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vencedora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detrimento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da parte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vencida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ainda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de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simulação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colusão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entre as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partes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a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fim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fraudar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a lei;</a:t>
            </a:r>
          </a:p>
        </p:txBody>
      </p:sp>
      <p:sp>
        <p:nvSpPr>
          <p:cNvPr id="5" name="Rectangle 4"/>
          <p:cNvSpPr/>
          <p:nvPr/>
        </p:nvSpPr>
        <p:spPr>
          <a:xfrm>
            <a:off x="1095023" y="2129026"/>
            <a:ext cx="69652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charset="2"/>
              <a:buChar char="ü"/>
            </a:pPr>
            <a:r>
              <a:rPr lang="en-US" dirty="0" err="1"/>
              <a:t>Haverá</a:t>
            </a:r>
            <a:r>
              <a:rPr lang="en-US" dirty="0"/>
              <a:t> </a:t>
            </a:r>
            <a:r>
              <a:rPr lang="en-US" dirty="0" err="1"/>
              <a:t>dolo</a:t>
            </a:r>
            <a:r>
              <a:rPr lang="en-US" dirty="0"/>
              <a:t> </a:t>
            </a:r>
            <a:r>
              <a:rPr lang="en-US" dirty="0" err="1"/>
              <a:t>processual</a:t>
            </a:r>
            <a:r>
              <a:rPr lang="en-US" dirty="0"/>
              <a:t> </a:t>
            </a:r>
            <a:r>
              <a:rPr lang="en-US" dirty="0" err="1"/>
              <a:t>sempre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das </a:t>
            </a:r>
            <a:r>
              <a:rPr lang="en-US" dirty="0" err="1"/>
              <a:t>partes</a:t>
            </a:r>
            <a:r>
              <a:rPr lang="en-US" dirty="0"/>
              <a:t>, </a:t>
            </a:r>
            <a:r>
              <a:rPr lang="en-US" dirty="0" err="1"/>
              <a:t>agindo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observar</a:t>
            </a:r>
            <a:r>
              <a:rPr lang="en-US" dirty="0"/>
              <a:t> o </a:t>
            </a:r>
            <a:r>
              <a:rPr lang="en-US" dirty="0" err="1"/>
              <a:t>dever</a:t>
            </a:r>
            <a:r>
              <a:rPr lang="en-US" dirty="0"/>
              <a:t> de </a:t>
            </a:r>
            <a:r>
              <a:rPr lang="en-US" dirty="0" err="1"/>
              <a:t>lealdade</a:t>
            </a:r>
            <a:r>
              <a:rPr lang="en-US" dirty="0"/>
              <a:t> e de boa-</a:t>
            </a:r>
            <a:r>
              <a:rPr lang="en-US" dirty="0" err="1"/>
              <a:t>fé</a:t>
            </a:r>
            <a:r>
              <a:rPr lang="en-US" dirty="0"/>
              <a:t>, </a:t>
            </a:r>
            <a:r>
              <a:rPr lang="en-US" dirty="0" err="1"/>
              <a:t>tentar</a:t>
            </a:r>
            <a:r>
              <a:rPr lang="en-US" dirty="0"/>
              <a:t> </a:t>
            </a:r>
            <a:r>
              <a:rPr lang="en-US" dirty="0" err="1"/>
              <a:t>influir</a:t>
            </a:r>
            <a:r>
              <a:rPr lang="en-US" dirty="0"/>
              <a:t> no </a:t>
            </a:r>
            <a:r>
              <a:rPr lang="en-US" dirty="0" err="1"/>
              <a:t>convencimento</a:t>
            </a:r>
            <a:r>
              <a:rPr lang="en-US" dirty="0"/>
              <a:t> do </a:t>
            </a:r>
            <a:r>
              <a:rPr lang="en-US" dirty="0" err="1"/>
              <a:t>julgador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obter</a:t>
            </a:r>
            <a:r>
              <a:rPr lang="en-US" dirty="0"/>
              <a:t> um </a:t>
            </a:r>
            <a:r>
              <a:rPr lang="en-US" dirty="0" err="1"/>
              <a:t>resultado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lhe</a:t>
            </a:r>
            <a:r>
              <a:rPr lang="en-US" dirty="0"/>
              <a:t> </a:t>
            </a:r>
            <a:r>
              <a:rPr lang="en-US" dirty="0" err="1"/>
              <a:t>seja</a:t>
            </a:r>
            <a:r>
              <a:rPr lang="en-US" dirty="0"/>
              <a:t> </a:t>
            </a:r>
            <a:r>
              <a:rPr lang="en-US" dirty="0" err="1"/>
              <a:t>favorável</a:t>
            </a:r>
            <a:r>
              <a:rPr lang="en-US" dirty="0"/>
              <a:t>. </a:t>
            </a:r>
            <a:r>
              <a:rPr lang="en-US" dirty="0" err="1"/>
              <a:t>Trata</a:t>
            </a:r>
            <a:r>
              <a:rPr lang="en-US" dirty="0"/>
              <a:t>-se de </a:t>
            </a:r>
            <a:r>
              <a:rPr lang="en-US" dirty="0" err="1"/>
              <a:t>dolo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tem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destinatário</a:t>
            </a:r>
            <a:r>
              <a:rPr lang="en-US" dirty="0"/>
              <a:t> o </a:t>
            </a:r>
            <a:r>
              <a:rPr lang="en-US" dirty="0" err="1"/>
              <a:t>órgão</a:t>
            </a:r>
            <a:r>
              <a:rPr lang="en-US" dirty="0"/>
              <a:t> </a:t>
            </a:r>
            <a:r>
              <a:rPr lang="en-US" dirty="0" err="1"/>
              <a:t>julgador</a:t>
            </a:r>
            <a:r>
              <a:rPr lang="en-US" dirty="0"/>
              <a:t> (e </a:t>
            </a:r>
            <a:r>
              <a:rPr lang="en-US" dirty="0" err="1"/>
              <a:t>não</a:t>
            </a:r>
            <a:r>
              <a:rPr lang="en-US" dirty="0"/>
              <a:t> a parte </a:t>
            </a:r>
            <a:r>
              <a:rPr lang="en-US" dirty="0" err="1"/>
              <a:t>adversária</a:t>
            </a:r>
            <a:r>
              <a:rPr lang="en-US" dirty="0"/>
              <a:t>,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restará</a:t>
            </a:r>
            <a:r>
              <a:rPr lang="en-US" dirty="0"/>
              <a:t> </a:t>
            </a:r>
            <a:r>
              <a:rPr lang="en-US" dirty="0" err="1"/>
              <a:t>vencida</a:t>
            </a:r>
            <a:r>
              <a:rPr lang="en-US" dirty="0" smtClean="0"/>
              <a:t>) </a:t>
            </a:r>
          </a:p>
          <a:p>
            <a:pPr marL="285750" indent="-285750" algn="ctr">
              <a:buFont typeface="Wingdings" charset="2"/>
              <a:buChar char="ü"/>
            </a:pPr>
            <a:endParaRPr lang="en-US" dirty="0" smtClean="0"/>
          </a:p>
          <a:p>
            <a:pPr algn="ctr"/>
            <a:r>
              <a:rPr lang="en-US" dirty="0" err="1" smtClean="0"/>
              <a:t>Alexandre</a:t>
            </a:r>
            <a:r>
              <a:rPr lang="en-US" dirty="0" smtClean="0"/>
              <a:t> </a:t>
            </a:r>
            <a:r>
              <a:rPr lang="en-US" dirty="0" err="1" smtClean="0"/>
              <a:t>Freitas</a:t>
            </a:r>
            <a:r>
              <a:rPr lang="en-US" dirty="0" smtClean="0"/>
              <a:t> </a:t>
            </a:r>
            <a:r>
              <a:rPr lang="en-US" dirty="0" err="1" smtClean="0"/>
              <a:t>C</a:t>
            </a:r>
            <a:r>
              <a:rPr lang="en-US" dirty="0" err="1" smtClean="0"/>
              <a:t>âmara</a:t>
            </a:r>
            <a:endParaRPr lang="en-US" dirty="0" smtClean="0"/>
          </a:p>
          <a:p>
            <a:pPr algn="ctr"/>
            <a:endParaRPr lang="en-US" dirty="0"/>
          </a:p>
          <a:p>
            <a:pPr marL="285750" indent="-285750" algn="ctr">
              <a:buFont typeface="Wingdings" charset="2"/>
              <a:buChar char="ü"/>
            </a:pPr>
            <a:r>
              <a:rPr lang="en-US" dirty="0" smtClean="0"/>
              <a:t>A </a:t>
            </a:r>
            <a:r>
              <a:rPr lang="en-US" dirty="0" err="1" smtClean="0"/>
              <a:t>caracterização</a:t>
            </a:r>
            <a:r>
              <a:rPr lang="en-US" dirty="0" smtClean="0"/>
              <a:t> do </a:t>
            </a:r>
            <a:r>
              <a:rPr lang="en-US" dirty="0" err="1" smtClean="0"/>
              <a:t>dolo</a:t>
            </a:r>
            <a:r>
              <a:rPr lang="en-US" dirty="0" smtClean="0"/>
              <a:t> </a:t>
            </a:r>
            <a:r>
              <a:rPr lang="en-US" dirty="0" err="1" smtClean="0"/>
              <a:t>pressupõe</a:t>
            </a:r>
            <a:r>
              <a:rPr lang="en-US" dirty="0" smtClean="0"/>
              <a:t> </a:t>
            </a:r>
            <a:r>
              <a:rPr lang="en-US" dirty="0" err="1" smtClean="0"/>
              <a:t>ato</a:t>
            </a:r>
            <a:r>
              <a:rPr lang="en-US" dirty="0" smtClean="0"/>
              <a:t> unilateral</a:t>
            </a:r>
          </a:p>
          <a:p>
            <a:pPr marL="285750" indent="-285750" algn="ctr">
              <a:buFont typeface="Wingdings" charset="2"/>
              <a:buChar char="ü"/>
            </a:pPr>
            <a:endParaRPr lang="en-US" dirty="0"/>
          </a:p>
          <a:p>
            <a:pPr marL="285750" indent="-285750" algn="ctr">
              <a:buFont typeface="Wingdings" charset="2"/>
              <a:buChar char="ü"/>
            </a:pPr>
            <a:r>
              <a:rPr lang="en-US" dirty="0" err="1" smtClean="0"/>
              <a:t>Simulação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colusão</a:t>
            </a:r>
            <a:r>
              <a:rPr lang="en-US" dirty="0" smtClean="0"/>
              <a:t> = art. 142, do CPC</a:t>
            </a:r>
          </a:p>
          <a:p>
            <a:pPr marL="285750" indent="-285750" algn="ctr">
              <a:buFont typeface="Wingdings" charset="2"/>
              <a:buChar char="ü"/>
            </a:pPr>
            <a:endParaRPr lang="en-US" dirty="0"/>
          </a:p>
          <a:p>
            <a:pPr marL="285750" indent="-285750" algn="ctr">
              <a:buFont typeface="Wingdings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85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III -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resultar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dolo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coação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da parte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vencedora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detrimento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da parte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vencida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ainda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de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simulação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colusão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entre as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partes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a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fim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fraudar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a lei;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2065421"/>
            <a:ext cx="6965245" cy="423887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26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“</a:t>
            </a:r>
            <a:r>
              <a:rPr lang="en-US" sz="26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Colusão</a:t>
            </a:r>
            <a:r>
              <a:rPr lang="en-US" sz="26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(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conluio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) 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simulação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ambas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figuras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fraude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atividade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processual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sempre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com a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finalidade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fraudar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a lei. A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diferença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está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colusão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dá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sempre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meio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ato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bilatera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l,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envolvendo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as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duas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partes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enquanto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simulação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praticada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ambas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apenas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uma</a:t>
            </a:r>
            <a:r>
              <a:rPr lang="en-US" sz="26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delas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.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Além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disso, a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colusão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consumar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-se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mediante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puramente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omissivo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exemplo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autor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réu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combinam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ação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cobrança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dívida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inexistente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será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contestada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com o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objetivo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fraudar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credores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.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Já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simulação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exige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atividade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concreta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criação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um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negócio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jurídico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aparente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conferir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transmitir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direitos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pessoas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diversas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daquelas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às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quais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realmente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conferem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transmitem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(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Código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Civil, art. 167, § 1º, I);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conste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declaração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confissão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condição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cláusula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verdadeira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(idem, II);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ainda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aqueles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cujos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instrumentos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sejam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antedatados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pós-datados</a:t>
            </a:r>
            <a:r>
              <a:rPr lang="en-US" sz="2600" dirty="0">
                <a:solidFill>
                  <a:prstClr val="black"/>
                </a:solidFill>
                <a:latin typeface="Franklin Gothic Book"/>
                <a:cs typeface="Franklin Gothic Book"/>
              </a:rPr>
              <a:t> (idem, III)</a:t>
            </a:r>
            <a:r>
              <a:rPr lang="en-US" sz="26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r>
              <a:rPr lang="en-US" sz="26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”</a:t>
            </a:r>
          </a:p>
          <a:p>
            <a:pPr marL="0" indent="0" algn="ctr">
              <a:buNone/>
            </a:pPr>
            <a:endParaRPr lang="en-US" b="1" i="1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ctr">
              <a:buNone/>
            </a:pPr>
            <a:r>
              <a:rPr lang="en-US" b="1" i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Humberto</a:t>
            </a:r>
            <a:r>
              <a:rPr lang="en-US" b="1" i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Theodoro</a:t>
            </a:r>
            <a:r>
              <a:rPr lang="en-US" b="1" i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Junior</a:t>
            </a:r>
            <a:endParaRPr lang="en-US" b="1" i="1" dirty="0">
              <a:solidFill>
                <a:prstClr val="black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87376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IV - </a:t>
            </a:r>
            <a:r>
              <a:rPr lang="en-US" sz="2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ofender</a:t>
            </a:r>
            <a:r>
              <a:rPr lang="en-US" sz="2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a </a:t>
            </a:r>
            <a:r>
              <a:rPr lang="en-US" sz="2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coisa</a:t>
            </a:r>
            <a:r>
              <a:rPr lang="en-US" sz="2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julgada</a:t>
            </a:r>
            <a:r>
              <a:rPr lang="en-US" sz="2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Art. 502.  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Denomina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-se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coisa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material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autoridade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torna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imutável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indiscutível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mérito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mais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sujeita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algn="ctr"/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0" indent="0" algn="ctr">
              <a:buNone/>
            </a:pP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Art. 503.  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total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parcialmente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mérito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tem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força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lei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limites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questão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principal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expressamente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decidida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526284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IV - </a:t>
            </a:r>
            <a:r>
              <a:rPr lang="en-US" sz="2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ofender</a:t>
            </a:r>
            <a:r>
              <a:rPr lang="en-US" sz="2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a </a:t>
            </a:r>
            <a:r>
              <a:rPr lang="en-US" sz="2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coisa</a:t>
            </a:r>
            <a:r>
              <a:rPr lang="en-US" sz="2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julgada</a:t>
            </a:r>
            <a:r>
              <a:rPr lang="en-US" sz="2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Font typeface="Wingdings" charset="2"/>
              <a:buChar char="ü"/>
            </a:pP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“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ofende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coisa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julgada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julgamento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inadmissível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erradamente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admitido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(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como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exemplo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no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caso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o tribunal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mérito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apelação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intempestivamente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interposta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),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tal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julgamento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ofendido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coisa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julgada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formada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sobre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contra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qual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nenhum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admissível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foi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 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interposto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”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Alexandre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Freitas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âmara</a:t>
            </a:r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ctr">
              <a:buFont typeface="Wingdings" charset="2"/>
              <a:buChar char="ü"/>
            </a:pP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ctr">
              <a:buFont typeface="Wingdings" charset="2"/>
              <a:buChar char="ü"/>
            </a:pP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Quest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ão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principal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prejudicial</a:t>
            </a:r>
          </a:p>
          <a:p>
            <a:pPr algn="ctr">
              <a:buFont typeface="Wingdings" charset="2"/>
              <a:buChar char="ü"/>
            </a:pP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ctr">
              <a:buFont typeface="Wingdings" charset="2"/>
              <a:buChar char="ü"/>
            </a:pP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Se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houver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sobreposição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coisas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julgadas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qual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deverá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prevalecer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?</a:t>
            </a: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479516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solidFill>
                  <a:srgbClr val="000090"/>
                </a:solidFill>
                <a:latin typeface="Franklin Gothic Book"/>
                <a:cs typeface="Franklin Gothic Book"/>
              </a:rPr>
              <a:t>V - </a:t>
            </a:r>
            <a:r>
              <a:rPr lang="en-US" sz="2800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violar</a:t>
            </a:r>
            <a:r>
              <a:rPr lang="en-US" sz="2800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manifestamente</a:t>
            </a:r>
            <a:r>
              <a:rPr lang="en-US" sz="2800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norma</a:t>
            </a:r>
            <a:r>
              <a:rPr lang="en-US" sz="2800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jurídica</a:t>
            </a:r>
            <a:r>
              <a:rPr lang="en-US" sz="2800" dirty="0">
                <a:solidFill>
                  <a:srgbClr val="000090"/>
                </a:solidFill>
                <a:latin typeface="Franklin Gothic Book"/>
                <a:cs typeface="Franklin Gothic Book"/>
              </a:rPr>
              <a:t>;</a:t>
            </a:r>
            <a:endParaRPr lang="en-US" sz="2800" b="1" dirty="0">
              <a:solidFill>
                <a:srgbClr val="000090"/>
              </a:solidFill>
              <a:latin typeface="Franklin Gothic Book"/>
              <a:cs typeface="Franklin Gothic Boo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6"/>
            <a:ext cx="6965244" cy="3580311"/>
          </a:xfrm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Viola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ção</a:t>
            </a:r>
            <a:r>
              <a:rPr lang="en-US" sz="2000" b="1" dirty="0" smtClean="0"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por</a:t>
            </a:r>
            <a:r>
              <a:rPr lang="en-US" sz="2000" b="1" dirty="0" smtClean="0"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ação</a:t>
            </a:r>
            <a:r>
              <a:rPr lang="en-US" sz="2000" b="1" dirty="0"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ou</a:t>
            </a:r>
            <a:r>
              <a:rPr lang="en-US" sz="2000" b="1" dirty="0" smtClean="0"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por</a:t>
            </a:r>
            <a:r>
              <a:rPr lang="en-US" sz="2000" b="1" dirty="0" smtClean="0"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omissão</a:t>
            </a:r>
            <a:endParaRPr lang="en-US" sz="2000" b="1" dirty="0" smtClean="0">
              <a:latin typeface="Franklin Gothic Book"/>
              <a:cs typeface="Franklin Gothic Book"/>
            </a:endParaRPr>
          </a:p>
          <a:p>
            <a:pPr algn="ctr"/>
            <a:endParaRPr lang="en-US" sz="2000" b="1" dirty="0">
              <a:latin typeface="Franklin Gothic Book"/>
              <a:cs typeface="Franklin Gothic Book"/>
            </a:endParaRPr>
          </a:p>
          <a:p>
            <a:pPr algn="ctr"/>
            <a:r>
              <a:rPr lang="en-US" sz="2000" b="1" dirty="0" smtClean="0"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Normas</a:t>
            </a:r>
            <a:r>
              <a:rPr lang="en-US" sz="2000" b="1" dirty="0" smtClean="0">
                <a:latin typeface="Franklin Gothic Book"/>
                <a:cs typeface="Franklin Gothic Book"/>
              </a:rPr>
              <a:t> de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direito</a:t>
            </a:r>
            <a:r>
              <a:rPr lang="en-US" sz="2000" b="1" dirty="0" smtClean="0">
                <a:latin typeface="Franklin Gothic Book"/>
                <a:cs typeface="Franklin Gothic Book"/>
              </a:rPr>
              <a:t> material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ou</a:t>
            </a:r>
            <a:r>
              <a:rPr lang="en-US" sz="2000" b="1" dirty="0" smtClean="0">
                <a:latin typeface="Franklin Gothic Book"/>
                <a:cs typeface="Franklin Gothic Book"/>
              </a:rPr>
              <a:t> material</a:t>
            </a:r>
          </a:p>
          <a:p>
            <a:endParaRPr lang="en-US" sz="2000" dirty="0"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2000" dirty="0">
                <a:latin typeface="Franklin Gothic Book"/>
                <a:cs typeface="Franklin Gothic Book"/>
              </a:rPr>
              <a:t>§ 5</a:t>
            </a:r>
            <a:r>
              <a:rPr lang="en-US" sz="2000" strike="sngStrike" dirty="0">
                <a:latin typeface="Franklin Gothic Book"/>
                <a:cs typeface="Franklin Gothic Book"/>
              </a:rPr>
              <a:t>º</a:t>
            </a:r>
            <a:r>
              <a:rPr lang="en-US" sz="2000" dirty="0">
                <a:latin typeface="Franklin Gothic Book"/>
                <a:cs typeface="Franklin Gothic Book"/>
              </a:rPr>
              <a:t>  </a:t>
            </a:r>
            <a:r>
              <a:rPr lang="en-US" sz="2000" dirty="0" err="1">
                <a:latin typeface="Franklin Gothic Book"/>
                <a:cs typeface="Franklin Gothic Book"/>
              </a:rPr>
              <a:t>Cabe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ação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rescisória</a:t>
            </a:r>
            <a:r>
              <a:rPr lang="en-US" sz="2000" dirty="0">
                <a:latin typeface="Franklin Gothic Book"/>
                <a:cs typeface="Franklin Gothic Book"/>
              </a:rPr>
              <a:t>, com </a:t>
            </a:r>
            <a:r>
              <a:rPr lang="en-US" sz="2000" dirty="0" err="1">
                <a:latin typeface="Franklin Gothic Book"/>
                <a:cs typeface="Franklin Gothic Book"/>
              </a:rPr>
              <a:t>fundamento</a:t>
            </a:r>
            <a:r>
              <a:rPr lang="en-US" sz="2000" dirty="0">
                <a:latin typeface="Franklin Gothic Book"/>
                <a:cs typeface="Franklin Gothic Book"/>
              </a:rPr>
              <a:t> no </a:t>
            </a:r>
            <a:r>
              <a:rPr lang="en-US" sz="2000" dirty="0" err="1">
                <a:latin typeface="Franklin Gothic Book"/>
                <a:cs typeface="Franklin Gothic Book"/>
              </a:rPr>
              <a:t>inciso</a:t>
            </a:r>
            <a:r>
              <a:rPr lang="en-US" sz="2000" dirty="0">
                <a:latin typeface="Franklin Gothic Book"/>
                <a:cs typeface="Franklin Gothic Book"/>
              </a:rPr>
              <a:t> V do </a:t>
            </a:r>
            <a:r>
              <a:rPr lang="en-US" sz="2000" b="1" dirty="0">
                <a:latin typeface="Franklin Gothic Book"/>
                <a:cs typeface="Franklin Gothic Book"/>
              </a:rPr>
              <a:t>caput</a:t>
            </a:r>
            <a:r>
              <a:rPr lang="en-US" sz="2000" i="1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deste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artigo</a:t>
            </a:r>
            <a:r>
              <a:rPr lang="en-US" sz="2000" dirty="0">
                <a:latin typeface="Franklin Gothic Book"/>
                <a:cs typeface="Franklin Gothic Book"/>
              </a:rPr>
              <a:t>, contra </a:t>
            </a:r>
            <a:r>
              <a:rPr lang="en-US" sz="2000" dirty="0" err="1">
                <a:latin typeface="Franklin Gothic Book"/>
                <a:cs typeface="Franklin Gothic Book"/>
              </a:rPr>
              <a:t>decisão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baseada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em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enunciado</a:t>
            </a:r>
            <a:r>
              <a:rPr lang="en-US" sz="2000" dirty="0"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latin typeface="Franklin Gothic Book"/>
                <a:cs typeface="Franklin Gothic Book"/>
              </a:rPr>
              <a:t>súmula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ou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acórdão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proferido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em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julgamento</a:t>
            </a:r>
            <a:r>
              <a:rPr lang="en-US" sz="2000" dirty="0"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latin typeface="Franklin Gothic Book"/>
                <a:cs typeface="Franklin Gothic Book"/>
              </a:rPr>
              <a:t>casos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repetitivos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não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tenha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considerado</a:t>
            </a:r>
            <a:r>
              <a:rPr lang="en-US" sz="2000" dirty="0"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latin typeface="Franklin Gothic Book"/>
                <a:cs typeface="Franklin Gothic Book"/>
              </a:rPr>
              <a:t>existência</a:t>
            </a:r>
            <a:r>
              <a:rPr lang="en-US" sz="2000" dirty="0"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latin typeface="Franklin Gothic Book"/>
                <a:cs typeface="Franklin Gothic Book"/>
              </a:rPr>
              <a:t>distinção</a:t>
            </a:r>
            <a:r>
              <a:rPr lang="en-US" sz="2000" dirty="0">
                <a:latin typeface="Franklin Gothic Book"/>
                <a:cs typeface="Franklin Gothic Book"/>
              </a:rPr>
              <a:t> entre a </a:t>
            </a:r>
            <a:r>
              <a:rPr lang="en-US" sz="2000" dirty="0" err="1">
                <a:latin typeface="Franklin Gothic Book"/>
                <a:cs typeface="Franklin Gothic Book"/>
              </a:rPr>
              <a:t>questão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discutida</a:t>
            </a:r>
            <a:r>
              <a:rPr lang="en-US" sz="2000" dirty="0">
                <a:latin typeface="Franklin Gothic Book"/>
                <a:cs typeface="Franklin Gothic Book"/>
              </a:rPr>
              <a:t> no </a:t>
            </a:r>
            <a:r>
              <a:rPr lang="en-US" sz="2000" dirty="0" err="1">
                <a:latin typeface="Franklin Gothic Book"/>
                <a:cs typeface="Franklin Gothic Book"/>
              </a:rPr>
              <a:t>processo</a:t>
            </a:r>
            <a:r>
              <a:rPr lang="en-US" sz="2000" dirty="0">
                <a:latin typeface="Franklin Gothic Book"/>
                <a:cs typeface="Franklin Gothic Book"/>
              </a:rPr>
              <a:t> e o </a:t>
            </a:r>
            <a:r>
              <a:rPr lang="en-US" sz="2000" dirty="0" err="1">
                <a:latin typeface="Franklin Gothic Book"/>
                <a:cs typeface="Franklin Gothic Book"/>
              </a:rPr>
              <a:t>padrão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decisório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lhe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deu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fundamento</a:t>
            </a:r>
            <a:r>
              <a:rPr lang="en-US" sz="2000" dirty="0">
                <a:latin typeface="Franklin Gothic Book"/>
                <a:cs typeface="Franklin Gothic Book"/>
              </a:rPr>
              <a:t>.             </a:t>
            </a:r>
            <a:endParaRPr lang="en-US" sz="2000" dirty="0" smtClean="0"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endParaRPr lang="en-US" sz="2000" dirty="0" smtClean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355383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solidFill>
                  <a:srgbClr val="000090"/>
                </a:solidFill>
                <a:latin typeface="Franklin Gothic Book"/>
                <a:cs typeface="Franklin Gothic Book"/>
              </a:rPr>
              <a:t>V - </a:t>
            </a:r>
            <a:r>
              <a:rPr lang="en-US" sz="2800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violar</a:t>
            </a:r>
            <a:r>
              <a:rPr lang="en-US" sz="2800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manifestamente</a:t>
            </a:r>
            <a:r>
              <a:rPr lang="en-US" sz="2800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norma</a:t>
            </a:r>
            <a:r>
              <a:rPr lang="en-US" sz="2800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800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jurídica</a:t>
            </a:r>
            <a:r>
              <a:rPr lang="en-US" sz="2800" dirty="0">
                <a:solidFill>
                  <a:srgbClr val="000090"/>
                </a:solidFill>
                <a:latin typeface="Franklin Gothic Book"/>
                <a:cs typeface="Franklin Gothic Book"/>
              </a:rPr>
              <a:t>;</a:t>
            </a:r>
            <a:endParaRPr lang="en-US" sz="2800" b="1" dirty="0">
              <a:solidFill>
                <a:srgbClr val="000090"/>
              </a:solidFill>
              <a:latin typeface="Franklin Gothic Book"/>
              <a:cs typeface="Franklin Gothic Boo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6"/>
            <a:ext cx="6965244" cy="358031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>
                <a:latin typeface="Franklin Gothic Book"/>
                <a:cs typeface="Franklin Gothic Book"/>
              </a:rPr>
              <a:t>            </a:t>
            </a:r>
            <a:endParaRPr lang="en-US" sz="2000" dirty="0" smtClean="0"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endParaRPr lang="en-US" sz="2000" dirty="0" smtClean="0"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Franklin Gothic Book"/>
                <a:cs typeface="Franklin Gothic Book"/>
              </a:rPr>
              <a:t>§ </a:t>
            </a:r>
            <a:r>
              <a:rPr lang="en-US" sz="2000" dirty="0">
                <a:latin typeface="Franklin Gothic Book"/>
                <a:cs typeface="Franklin Gothic Book"/>
              </a:rPr>
              <a:t>6</a:t>
            </a:r>
            <a:r>
              <a:rPr lang="en-US" sz="2000" strike="sngStrike" dirty="0">
                <a:latin typeface="Franklin Gothic Book"/>
                <a:cs typeface="Franklin Gothic Book"/>
              </a:rPr>
              <a:t>º</a:t>
            </a:r>
            <a:r>
              <a:rPr lang="en-US" sz="2000" dirty="0">
                <a:latin typeface="Franklin Gothic Book"/>
                <a:cs typeface="Franklin Gothic Book"/>
              </a:rPr>
              <a:t>  </a:t>
            </a:r>
            <a:r>
              <a:rPr lang="en-US" sz="2000" dirty="0" err="1">
                <a:latin typeface="Franklin Gothic Book"/>
                <a:cs typeface="Franklin Gothic Book"/>
              </a:rPr>
              <a:t>Quando</a:t>
            </a:r>
            <a:r>
              <a:rPr lang="en-US" sz="2000" dirty="0"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latin typeface="Franklin Gothic Book"/>
                <a:cs typeface="Franklin Gothic Book"/>
              </a:rPr>
              <a:t>ação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rescisória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fundar</a:t>
            </a:r>
            <a:r>
              <a:rPr lang="en-US" sz="2000" dirty="0">
                <a:latin typeface="Franklin Gothic Book"/>
                <a:cs typeface="Franklin Gothic Book"/>
              </a:rPr>
              <a:t>-se </a:t>
            </a:r>
            <a:r>
              <a:rPr lang="en-US" sz="2000" dirty="0" err="1">
                <a:latin typeface="Franklin Gothic Book"/>
                <a:cs typeface="Franklin Gothic Book"/>
              </a:rPr>
              <a:t>na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hipótese</a:t>
            </a:r>
            <a:r>
              <a:rPr lang="en-US" sz="2000" dirty="0">
                <a:latin typeface="Franklin Gothic Book"/>
                <a:cs typeface="Franklin Gothic Book"/>
              </a:rPr>
              <a:t> do § 5</a:t>
            </a:r>
            <a:r>
              <a:rPr lang="en-US" sz="2000" strike="sngStrike" dirty="0">
                <a:latin typeface="Franklin Gothic Book"/>
                <a:cs typeface="Franklin Gothic Book"/>
              </a:rPr>
              <a:t>º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deste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artigo</a:t>
            </a:r>
            <a:r>
              <a:rPr lang="en-US" sz="2000" dirty="0"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latin typeface="Franklin Gothic Book"/>
                <a:cs typeface="Franklin Gothic Book"/>
              </a:rPr>
              <a:t>caberá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ao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autor</a:t>
            </a:r>
            <a:r>
              <a:rPr lang="en-US" sz="2000" dirty="0">
                <a:latin typeface="Franklin Gothic Book"/>
                <a:cs typeface="Franklin Gothic Book"/>
              </a:rPr>
              <a:t>, sob </a:t>
            </a:r>
            <a:r>
              <a:rPr lang="en-US" sz="2000" dirty="0" err="1">
                <a:latin typeface="Franklin Gothic Book"/>
                <a:cs typeface="Franklin Gothic Book"/>
              </a:rPr>
              <a:t>pena</a:t>
            </a:r>
            <a:r>
              <a:rPr lang="en-US" sz="2000" dirty="0"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latin typeface="Franklin Gothic Book"/>
                <a:cs typeface="Franklin Gothic Book"/>
              </a:rPr>
              <a:t>inépcia</a:t>
            </a:r>
            <a:r>
              <a:rPr lang="en-US" sz="2000" dirty="0"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latin typeface="Franklin Gothic Book"/>
                <a:cs typeface="Franklin Gothic Book"/>
              </a:rPr>
              <a:t>demonstrar</a:t>
            </a:r>
            <a:r>
              <a:rPr lang="en-US" sz="2000" dirty="0"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latin typeface="Franklin Gothic Book"/>
                <a:cs typeface="Franklin Gothic Book"/>
              </a:rPr>
              <a:t>fundamentadamente</a:t>
            </a:r>
            <a:r>
              <a:rPr lang="en-US" sz="2000" dirty="0"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latin typeface="Franklin Gothic Book"/>
                <a:cs typeface="Franklin Gothic Book"/>
              </a:rPr>
              <a:t>tratar</a:t>
            </a:r>
            <a:r>
              <a:rPr lang="en-US" sz="2000" dirty="0">
                <a:latin typeface="Franklin Gothic Book"/>
                <a:cs typeface="Franklin Gothic Book"/>
              </a:rPr>
              <a:t>-se de </a:t>
            </a:r>
            <a:r>
              <a:rPr lang="en-US" sz="2000" dirty="0" err="1">
                <a:latin typeface="Franklin Gothic Book"/>
                <a:cs typeface="Franklin Gothic Book"/>
              </a:rPr>
              <a:t>situação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particularizada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por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hipótese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fática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distinta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ou</a:t>
            </a:r>
            <a:r>
              <a:rPr lang="en-US" sz="2000" dirty="0"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latin typeface="Franklin Gothic Book"/>
                <a:cs typeface="Franklin Gothic Book"/>
              </a:rPr>
              <a:t>questão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jurídica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não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examinada</a:t>
            </a:r>
            <a:r>
              <a:rPr lang="en-US" sz="2000" dirty="0">
                <a:latin typeface="Franklin Gothic Book"/>
                <a:cs typeface="Franklin Gothic Book"/>
              </a:rPr>
              <a:t>, a </a:t>
            </a:r>
            <a:r>
              <a:rPr lang="en-US" sz="2000" dirty="0" err="1">
                <a:latin typeface="Franklin Gothic Book"/>
                <a:cs typeface="Franklin Gothic Book"/>
              </a:rPr>
              <a:t>impor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outra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solução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jurídica</a:t>
            </a:r>
            <a:r>
              <a:rPr lang="en-US" sz="2000" dirty="0">
                <a:latin typeface="Franklin Gothic Book"/>
                <a:cs typeface="Franklin Gothic Book"/>
              </a:rPr>
              <a:t>.   </a:t>
            </a:r>
            <a:endParaRPr lang="en-US" sz="2000" dirty="0" smtClean="0"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endParaRPr lang="en-US" sz="2000" dirty="0">
              <a:latin typeface="Franklin Gothic Book"/>
              <a:cs typeface="Franklin Gothic Book"/>
            </a:endParaRPr>
          </a:p>
          <a:p>
            <a:pPr marL="0" indent="0" algn="just">
              <a:buNone/>
            </a:pPr>
            <a:r>
              <a:rPr lang="en-US" sz="2000" dirty="0" err="1" smtClean="0">
                <a:latin typeface="Franklin Gothic Book"/>
                <a:cs typeface="Franklin Gothic Book"/>
              </a:rPr>
              <a:t>Enunciado</a:t>
            </a:r>
            <a:r>
              <a:rPr lang="en-US" sz="2000" dirty="0" smtClean="0">
                <a:latin typeface="Franklin Gothic Book"/>
                <a:cs typeface="Franklin Gothic Book"/>
              </a:rPr>
              <a:t> de </a:t>
            </a:r>
            <a:r>
              <a:rPr lang="en-US" sz="2000" dirty="0" err="1" smtClean="0">
                <a:latin typeface="Franklin Gothic Book"/>
                <a:cs typeface="Franklin Gothic Book"/>
              </a:rPr>
              <a:t>S</a:t>
            </a:r>
            <a:r>
              <a:rPr lang="en-US" sz="2000" dirty="0" err="1" smtClean="0">
                <a:latin typeface="Franklin Gothic Book"/>
                <a:cs typeface="Franklin Gothic Book"/>
              </a:rPr>
              <a:t>úmula</a:t>
            </a:r>
            <a:r>
              <a:rPr lang="en-US" sz="2000" dirty="0" smtClean="0">
                <a:latin typeface="Franklin Gothic Book"/>
                <a:cs typeface="Franklin Gothic Book"/>
              </a:rPr>
              <a:t> 343/STF</a:t>
            </a: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485972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34022" y="1252683"/>
            <a:ext cx="698557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err="1"/>
              <a:t>Divergência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interpretação</a:t>
            </a:r>
            <a:r>
              <a:rPr lang="en-US" sz="2000" dirty="0"/>
              <a:t> do </a:t>
            </a:r>
            <a:r>
              <a:rPr lang="en-US" sz="2000" dirty="0" err="1"/>
              <a:t>Direito</a:t>
            </a:r>
            <a:r>
              <a:rPr lang="en-US" sz="2000" dirty="0"/>
              <a:t> entre </a:t>
            </a:r>
            <a:r>
              <a:rPr lang="en-US" sz="2000" dirty="0" err="1"/>
              <a:t>tribunais</a:t>
            </a:r>
            <a:r>
              <a:rPr lang="en-US" sz="2000" dirty="0"/>
              <a:t>, </a:t>
            </a:r>
            <a:r>
              <a:rPr lang="en-US" sz="2000" dirty="0" err="1"/>
              <a:t>sem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existisse</a:t>
            </a:r>
            <a:r>
              <a:rPr lang="en-US" sz="2000" dirty="0"/>
              <a:t>, </a:t>
            </a:r>
            <a:r>
              <a:rPr lang="en-US" sz="2000" dirty="0" err="1"/>
              <a:t>ao</a:t>
            </a:r>
            <a:r>
              <a:rPr lang="en-US" sz="2000" dirty="0"/>
              <a:t> tempo da </a:t>
            </a:r>
            <a:r>
              <a:rPr lang="en-US" sz="2000" dirty="0" err="1"/>
              <a:t>prolação</a:t>
            </a:r>
            <a:r>
              <a:rPr lang="en-US" sz="2000" dirty="0"/>
              <a:t> da </a:t>
            </a:r>
            <a:r>
              <a:rPr lang="en-US" sz="2000" dirty="0" err="1"/>
              <a:t>decisão</a:t>
            </a:r>
            <a:r>
              <a:rPr lang="en-US" sz="2000" dirty="0"/>
              <a:t> </a:t>
            </a:r>
            <a:r>
              <a:rPr lang="en-US" sz="2000" dirty="0" err="1"/>
              <a:t>rescindenda</a:t>
            </a:r>
            <a:r>
              <a:rPr lang="en-US" sz="2000" dirty="0"/>
              <a:t>, </a:t>
            </a:r>
            <a:r>
              <a:rPr lang="en-US" sz="2000" dirty="0" err="1"/>
              <a:t>precedente</a:t>
            </a:r>
            <a:r>
              <a:rPr lang="en-US" sz="2000" dirty="0"/>
              <a:t> </a:t>
            </a:r>
            <a:r>
              <a:rPr lang="en-US" sz="2000" dirty="0" err="1"/>
              <a:t>vinculante</a:t>
            </a:r>
            <a:r>
              <a:rPr lang="en-US" sz="2000" dirty="0"/>
              <a:t> do STF </a:t>
            </a:r>
            <a:r>
              <a:rPr lang="en-US" sz="2000" dirty="0" err="1"/>
              <a:t>ou</a:t>
            </a:r>
            <a:r>
              <a:rPr lang="en-US" sz="2000" dirty="0"/>
              <a:t> STJ (art. 927, CPC) </a:t>
            </a:r>
            <a:r>
              <a:rPr lang="en-US" sz="2000" dirty="0" err="1"/>
              <a:t>sobre</a:t>
            </a:r>
            <a:r>
              <a:rPr lang="en-US" sz="2000" dirty="0"/>
              <a:t> o </a:t>
            </a:r>
            <a:r>
              <a:rPr lang="en-US" sz="2000" dirty="0" err="1"/>
              <a:t>tema</a:t>
            </a:r>
            <a:r>
              <a:rPr lang="en-US" sz="2000" dirty="0"/>
              <a:t>; </a:t>
            </a:r>
            <a:r>
              <a:rPr lang="en-US" sz="2000" dirty="0" err="1"/>
              <a:t>após</a:t>
            </a:r>
            <a:r>
              <a:rPr lang="en-US" sz="2000" dirty="0"/>
              <a:t> o </a:t>
            </a:r>
            <a:r>
              <a:rPr lang="en-US" sz="2000" dirty="0" err="1"/>
              <a:t>trânsito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julgado</a:t>
            </a:r>
            <a:r>
              <a:rPr lang="en-US" sz="2000" dirty="0"/>
              <a:t>, </a:t>
            </a:r>
            <a:r>
              <a:rPr lang="en-US" sz="2000" dirty="0" err="1"/>
              <a:t>sobrevém</a:t>
            </a:r>
            <a:r>
              <a:rPr lang="en-US" sz="2000" dirty="0"/>
              <a:t> </a:t>
            </a:r>
            <a:r>
              <a:rPr lang="en-US" sz="2000" dirty="0" err="1"/>
              <a:t>precedente</a:t>
            </a:r>
            <a:r>
              <a:rPr lang="en-US" sz="2000" dirty="0"/>
              <a:t> </a:t>
            </a:r>
            <a:r>
              <a:rPr lang="en-US" sz="2000" dirty="0" err="1"/>
              <a:t>obrigatório</a:t>
            </a:r>
            <a:r>
              <a:rPr lang="en-US" sz="2000" dirty="0"/>
              <a:t> do tribunal superior: </a:t>
            </a:r>
            <a:r>
              <a:rPr lang="en-US" sz="2000" dirty="0" err="1"/>
              <a:t>observado</a:t>
            </a:r>
            <a:r>
              <a:rPr lang="en-US" sz="2000" dirty="0"/>
              <a:t> o </a:t>
            </a:r>
            <a:r>
              <a:rPr lang="en-US" sz="2000" dirty="0" err="1"/>
              <a:t>prazo</a:t>
            </a:r>
            <a:r>
              <a:rPr lang="en-US" sz="2000" dirty="0"/>
              <a:t> da </a:t>
            </a:r>
            <a:r>
              <a:rPr lang="en-US" sz="2000" dirty="0" err="1"/>
              <a:t>ação</a:t>
            </a:r>
            <a:r>
              <a:rPr lang="en-US" sz="2000" dirty="0"/>
              <a:t> </a:t>
            </a:r>
            <a:r>
              <a:rPr lang="en-US" sz="2000" dirty="0" err="1"/>
              <a:t>rescisória</a:t>
            </a:r>
            <a:r>
              <a:rPr lang="en-US" sz="2000" dirty="0"/>
              <a:t>, </a:t>
            </a:r>
            <a:r>
              <a:rPr lang="en-US" sz="2000" dirty="0" err="1"/>
              <a:t>há</a:t>
            </a:r>
            <a:r>
              <a:rPr lang="en-US" sz="2000" dirty="0"/>
              <a:t> </a:t>
            </a:r>
            <a:r>
              <a:rPr lang="en-US" sz="2000" dirty="0" err="1"/>
              <a:t>direito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rescisão</a:t>
            </a:r>
            <a:r>
              <a:rPr lang="en-US" sz="2000" dirty="0"/>
              <a:t>, com base </a:t>
            </a:r>
            <a:r>
              <a:rPr lang="en-US" sz="2000" dirty="0" err="1"/>
              <a:t>nesse</a:t>
            </a:r>
            <a:r>
              <a:rPr lang="en-US" sz="2000" dirty="0"/>
              <a:t> novo </a:t>
            </a:r>
            <a:r>
              <a:rPr lang="en-US" sz="2000" dirty="0" err="1"/>
              <a:t>precedente</a:t>
            </a:r>
            <a:r>
              <a:rPr lang="en-US" sz="2000" dirty="0"/>
              <a:t>,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concretizar</a:t>
            </a:r>
            <a:r>
              <a:rPr lang="en-US" sz="2000" dirty="0"/>
              <a:t> o </a:t>
            </a:r>
            <a:r>
              <a:rPr lang="en-US" sz="2000" dirty="0" err="1"/>
              <a:t>princípio</a:t>
            </a:r>
            <a:r>
              <a:rPr lang="en-US" sz="2000" dirty="0"/>
              <a:t> da </a:t>
            </a:r>
            <a:r>
              <a:rPr lang="en-US" sz="2000" dirty="0" err="1"/>
              <a:t>unidade</a:t>
            </a:r>
            <a:r>
              <a:rPr lang="en-US" sz="2000" dirty="0"/>
              <a:t> do </a:t>
            </a:r>
            <a:r>
              <a:rPr lang="en-US" sz="2000" dirty="0" err="1"/>
              <a:t>Direito</a:t>
            </a:r>
            <a:r>
              <a:rPr lang="en-US" sz="2000" dirty="0"/>
              <a:t> e a </a:t>
            </a:r>
            <a:r>
              <a:rPr lang="en-US" sz="2000" dirty="0" err="1"/>
              <a:t>igualdade</a:t>
            </a:r>
            <a:r>
              <a:rPr lang="en-US" sz="2000" dirty="0"/>
              <a:t>. Note </a:t>
            </a:r>
            <a:r>
              <a:rPr lang="en-US" sz="2000" dirty="0" err="1"/>
              <a:t>que</a:t>
            </a:r>
            <a:r>
              <a:rPr lang="en-US" sz="2000" dirty="0"/>
              <a:t> o § 15 do art. 525, </a:t>
            </a:r>
            <a:r>
              <a:rPr lang="en-US" sz="2000" dirty="0" err="1"/>
              <a:t>examinado</a:t>
            </a:r>
            <a:r>
              <a:rPr lang="en-US" sz="2000" dirty="0"/>
              <a:t> </a:t>
            </a:r>
            <a:r>
              <a:rPr lang="en-US" sz="2000" dirty="0" err="1"/>
              <a:t>mais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frente</a:t>
            </a:r>
            <a:r>
              <a:rPr lang="en-US" sz="2000" dirty="0"/>
              <a:t>, </a:t>
            </a:r>
            <a:r>
              <a:rPr lang="en-US" sz="2000" dirty="0" err="1"/>
              <a:t>reforça</a:t>
            </a:r>
            <a:r>
              <a:rPr lang="en-US" sz="2000" dirty="0"/>
              <a:t> a </a:t>
            </a:r>
            <a:r>
              <a:rPr lang="en-US" sz="2000" dirty="0" err="1"/>
              <a:t>tese</a:t>
            </a:r>
            <a:r>
              <a:rPr lang="en-US" sz="2000" dirty="0"/>
              <a:t> de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cabe</a:t>
            </a:r>
            <a:r>
              <a:rPr lang="en-US" sz="2000" dirty="0"/>
              <a:t> </a:t>
            </a:r>
            <a:r>
              <a:rPr lang="en-US" sz="2000" dirty="0" err="1"/>
              <a:t>ação</a:t>
            </a:r>
            <a:r>
              <a:rPr lang="en-US" sz="2000" dirty="0"/>
              <a:t> </a:t>
            </a:r>
            <a:r>
              <a:rPr lang="en-US" sz="2000" dirty="0" err="1"/>
              <a:t>rescisória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fazer</a:t>
            </a:r>
            <a:r>
              <a:rPr lang="en-US" sz="2000" dirty="0"/>
              <a:t> </a:t>
            </a:r>
            <a:r>
              <a:rPr lang="en-US" sz="2000" dirty="0" err="1"/>
              <a:t>prevalecer</a:t>
            </a:r>
            <a:r>
              <a:rPr lang="en-US" sz="2000" dirty="0"/>
              <a:t> </a:t>
            </a:r>
            <a:r>
              <a:rPr lang="en-US" sz="2000" dirty="0" err="1"/>
              <a:t>posicionamento</a:t>
            </a:r>
            <a:r>
              <a:rPr lang="en-US" sz="2000" dirty="0"/>
              <a:t> de tribunal superior </a:t>
            </a:r>
            <a:r>
              <a:rPr lang="en-US" sz="2000" dirty="0" err="1"/>
              <a:t>formado</a:t>
            </a:r>
            <a:r>
              <a:rPr lang="en-US" sz="2000" dirty="0"/>
              <a:t> </a:t>
            </a:r>
            <a:r>
              <a:rPr lang="en-US" sz="2000" dirty="0" err="1"/>
              <a:t>após</a:t>
            </a:r>
            <a:r>
              <a:rPr lang="en-US" sz="2000" dirty="0"/>
              <a:t> a </a:t>
            </a:r>
            <a:r>
              <a:rPr lang="en-US" sz="2000" dirty="0" err="1"/>
              <a:t>coisa</a:t>
            </a:r>
            <a:r>
              <a:rPr lang="en-US" sz="2000" dirty="0"/>
              <a:t> </a:t>
            </a:r>
            <a:r>
              <a:rPr lang="en-US" sz="2000" dirty="0" err="1"/>
              <a:t>julgada</a:t>
            </a:r>
            <a:r>
              <a:rPr lang="en-US" sz="2000" dirty="0"/>
              <a:t>."</a:t>
            </a:r>
            <a:r>
              <a:rPr lang="en-US" sz="2000" i="1" dirty="0"/>
              <a:t> </a:t>
            </a:r>
            <a:endParaRPr lang="en-US" sz="2000" i="1" dirty="0" smtClean="0"/>
          </a:p>
          <a:p>
            <a:pPr algn="ctr"/>
            <a:r>
              <a:rPr lang="en-US" sz="2000" dirty="0" smtClean="0"/>
              <a:t>(</a:t>
            </a:r>
            <a:r>
              <a:rPr lang="en-US" sz="2000" dirty="0"/>
              <a:t>DIDIER JR., </a:t>
            </a:r>
            <a:r>
              <a:rPr lang="en-US" sz="2000" dirty="0" err="1"/>
              <a:t>Fredie</a:t>
            </a:r>
            <a:r>
              <a:rPr lang="en-US" sz="2000" dirty="0"/>
              <a:t>; CUNHA, Leonardo </a:t>
            </a:r>
            <a:r>
              <a:rPr lang="en-US" sz="2000" dirty="0" err="1"/>
              <a:t>Carneiro</a:t>
            </a:r>
            <a:r>
              <a:rPr lang="en-US" sz="2000" dirty="0"/>
              <a:t> da. </a:t>
            </a:r>
            <a:r>
              <a:rPr lang="en-US" sz="2000" i="1" dirty="0" err="1"/>
              <a:t>Curso</a:t>
            </a:r>
            <a:r>
              <a:rPr lang="en-US" sz="2000" i="1" dirty="0"/>
              <a:t> de </a:t>
            </a:r>
            <a:r>
              <a:rPr lang="en-US" sz="2000" i="1" dirty="0" err="1"/>
              <a:t>Direito</a:t>
            </a:r>
            <a:r>
              <a:rPr lang="en-US" sz="2000" i="1" dirty="0"/>
              <a:t> </a:t>
            </a:r>
            <a:r>
              <a:rPr lang="en-US" sz="2000" i="1" dirty="0" err="1"/>
              <a:t>Processual</a:t>
            </a:r>
            <a:r>
              <a:rPr lang="en-US" sz="2000" i="1" dirty="0"/>
              <a:t> Civil</a:t>
            </a:r>
            <a:r>
              <a:rPr lang="en-US" sz="2000" dirty="0"/>
              <a:t>. Vol. 3., 13ª ed., Salvador: </a:t>
            </a:r>
            <a:r>
              <a:rPr lang="en-US" sz="2000" dirty="0" err="1"/>
              <a:t>Juspodivm</a:t>
            </a:r>
            <a:r>
              <a:rPr lang="en-US" sz="2000" dirty="0"/>
              <a:t>, 2016, p. 496).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539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3541" y="907094"/>
            <a:ext cx="700069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Se a </a:t>
            </a:r>
            <a:r>
              <a:rPr lang="en-US" sz="2400" dirty="0" err="1"/>
              <a:t>sentença</a:t>
            </a:r>
            <a:r>
              <a:rPr lang="en-US" sz="2400" dirty="0"/>
              <a:t> </a:t>
            </a:r>
            <a:r>
              <a:rPr lang="en-US" sz="2400" dirty="0" err="1"/>
              <a:t>foi</a:t>
            </a:r>
            <a:r>
              <a:rPr lang="en-US" sz="2400" dirty="0"/>
              <a:t> </a:t>
            </a:r>
            <a:r>
              <a:rPr lang="en-US" sz="2400" dirty="0" err="1"/>
              <a:t>proferida</a:t>
            </a:r>
            <a:r>
              <a:rPr lang="en-US" sz="2400" dirty="0"/>
              <a:t> com base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jurisprudência</a:t>
            </a:r>
            <a:r>
              <a:rPr lang="en-US" sz="2400" dirty="0"/>
              <a:t> do STF </a:t>
            </a:r>
            <a:r>
              <a:rPr lang="en-US" sz="2400" dirty="0" err="1"/>
              <a:t>vigente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época</a:t>
            </a:r>
            <a:r>
              <a:rPr lang="en-US" sz="2400" dirty="0"/>
              <a:t> e, </a:t>
            </a:r>
            <a:r>
              <a:rPr lang="en-US" sz="2400" dirty="0" err="1"/>
              <a:t>posteriormente</a:t>
            </a:r>
            <a:r>
              <a:rPr lang="en-US" sz="2400" dirty="0"/>
              <a:t>, </a:t>
            </a:r>
            <a:r>
              <a:rPr lang="en-US" sz="2400" dirty="0" err="1"/>
              <a:t>esse</a:t>
            </a:r>
            <a:r>
              <a:rPr lang="en-US" sz="2400" dirty="0"/>
              <a:t> </a:t>
            </a:r>
            <a:r>
              <a:rPr lang="en-US" sz="2400" dirty="0" err="1"/>
              <a:t>entendimento</a:t>
            </a:r>
            <a:r>
              <a:rPr lang="en-US" sz="2400" dirty="0"/>
              <a:t> </a:t>
            </a:r>
            <a:r>
              <a:rPr lang="en-US" sz="2400" dirty="0" err="1"/>
              <a:t>foi</a:t>
            </a:r>
            <a:r>
              <a:rPr lang="en-US" sz="2400" dirty="0"/>
              <a:t> </a:t>
            </a:r>
            <a:r>
              <a:rPr lang="en-US" sz="2400" dirty="0" err="1"/>
              <a:t>alterado</a:t>
            </a:r>
            <a:r>
              <a:rPr lang="en-US" sz="2400" dirty="0"/>
              <a:t> (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puder</a:t>
            </a:r>
            <a:r>
              <a:rPr lang="en-US" sz="2400" dirty="0"/>
              <a:t> </a:t>
            </a:r>
            <a:r>
              <a:rPr lang="en-US" sz="2400" dirty="0" err="1"/>
              <a:t>ser</a:t>
            </a:r>
            <a:r>
              <a:rPr lang="en-US" sz="2400" dirty="0"/>
              <a:t> </a:t>
            </a:r>
            <a:r>
              <a:rPr lang="en-US" sz="2400" dirty="0" err="1"/>
              <a:t>alterado</a:t>
            </a:r>
            <a:r>
              <a:rPr lang="en-US" sz="2400" dirty="0"/>
              <a:t>), </a:t>
            </a:r>
            <a:r>
              <a:rPr lang="en-US" sz="2400" dirty="0" err="1"/>
              <a:t>não</a:t>
            </a:r>
            <a:r>
              <a:rPr lang="en-US" sz="2400" dirty="0"/>
              <a:t> se </a:t>
            </a:r>
            <a:r>
              <a:rPr lang="en-US" sz="2400" dirty="0" err="1"/>
              <a:t>pode</a:t>
            </a:r>
            <a:r>
              <a:rPr lang="en-US" sz="2400" dirty="0"/>
              <a:t> </a:t>
            </a:r>
            <a:r>
              <a:rPr lang="en-US" sz="2400" dirty="0" err="1"/>
              <a:t>dizer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essa</a:t>
            </a:r>
            <a:r>
              <a:rPr lang="en-US" sz="2400" dirty="0"/>
              <a:t> </a:t>
            </a:r>
            <a:r>
              <a:rPr lang="en-US" sz="2400" dirty="0" err="1"/>
              <a:t>decisão</a:t>
            </a:r>
            <a:r>
              <a:rPr lang="en-US" sz="2400" dirty="0"/>
              <a:t> </a:t>
            </a:r>
            <a:r>
              <a:rPr lang="en-US" sz="2400" dirty="0" err="1"/>
              <a:t>impugnada</a:t>
            </a:r>
            <a:r>
              <a:rPr lang="en-US" sz="2400" dirty="0"/>
              <a:t> </a:t>
            </a:r>
            <a:r>
              <a:rPr lang="en-US" sz="2400" dirty="0" err="1"/>
              <a:t>tenha</a:t>
            </a:r>
            <a:r>
              <a:rPr lang="en-US" sz="2400" dirty="0"/>
              <a:t> </a:t>
            </a:r>
            <a:r>
              <a:rPr lang="en-US" sz="2400" dirty="0" err="1"/>
              <a:t>violado</a:t>
            </a:r>
            <a:r>
              <a:rPr lang="en-US" sz="2400" dirty="0"/>
              <a:t> literal </a:t>
            </a:r>
            <a:r>
              <a:rPr lang="en-US" sz="2400" dirty="0" err="1"/>
              <a:t>disposição</a:t>
            </a:r>
            <a:r>
              <a:rPr lang="en-US" sz="2400" dirty="0"/>
              <a:t> de lei. </a:t>
            </a:r>
            <a:r>
              <a:rPr lang="en-US" sz="2400" dirty="0" err="1"/>
              <a:t>Desse</a:t>
            </a:r>
            <a:r>
              <a:rPr lang="en-US" sz="2400" dirty="0"/>
              <a:t> </a:t>
            </a:r>
            <a:r>
              <a:rPr lang="en-US" sz="2400" dirty="0" err="1"/>
              <a:t>modo</a:t>
            </a:r>
            <a:r>
              <a:rPr lang="en-US" sz="2400" dirty="0"/>
              <a:t>, </a:t>
            </a:r>
            <a:r>
              <a:rPr lang="en-US" sz="2400" dirty="0" err="1"/>
              <a:t>não</a:t>
            </a:r>
            <a:r>
              <a:rPr lang="en-US" sz="2400" dirty="0"/>
              <a:t> </a:t>
            </a:r>
            <a:r>
              <a:rPr lang="en-US" sz="2400" dirty="0" err="1"/>
              <a:t>cabe</a:t>
            </a:r>
            <a:r>
              <a:rPr lang="en-US" sz="2400" dirty="0"/>
              <a:t> </a:t>
            </a:r>
            <a:r>
              <a:rPr lang="en-US" sz="2400" dirty="0" err="1"/>
              <a:t>ação</a:t>
            </a:r>
            <a:r>
              <a:rPr lang="en-US" sz="2400" dirty="0"/>
              <a:t> </a:t>
            </a:r>
            <a:r>
              <a:rPr lang="en-US" sz="2400" dirty="0" err="1"/>
              <a:t>rescisória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face de </a:t>
            </a:r>
            <a:r>
              <a:rPr lang="en-US" sz="2400" dirty="0" err="1"/>
              <a:t>acórdão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,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época</a:t>
            </a:r>
            <a:r>
              <a:rPr lang="en-US" sz="2400" dirty="0"/>
              <a:t> de </a:t>
            </a:r>
            <a:r>
              <a:rPr lang="en-US" sz="2400" dirty="0" err="1"/>
              <a:t>sua</a:t>
            </a:r>
            <a:r>
              <a:rPr lang="en-US" sz="2400" dirty="0"/>
              <a:t> </a:t>
            </a:r>
            <a:r>
              <a:rPr lang="en-US" sz="2400" dirty="0" err="1"/>
              <a:t>prolação</a:t>
            </a:r>
            <a:r>
              <a:rPr lang="en-US" sz="2400" dirty="0"/>
              <a:t>, </a:t>
            </a:r>
            <a:r>
              <a:rPr lang="en-US" sz="2400" dirty="0" err="1"/>
              <a:t>estava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conformidade</a:t>
            </a:r>
            <a:r>
              <a:rPr lang="en-US" sz="2400" dirty="0"/>
              <a:t> com a </a:t>
            </a:r>
            <a:r>
              <a:rPr lang="en-US" sz="2400" dirty="0" err="1"/>
              <a:t>jurisprudência</a:t>
            </a:r>
            <a:r>
              <a:rPr lang="en-US" sz="2400" dirty="0"/>
              <a:t> </a:t>
            </a:r>
            <a:r>
              <a:rPr lang="en-US" sz="2400" dirty="0" err="1"/>
              <a:t>predominante</a:t>
            </a:r>
            <a:r>
              <a:rPr lang="en-US" sz="2400" dirty="0"/>
              <a:t> do STF. STF. </a:t>
            </a:r>
            <a:r>
              <a:rPr lang="en-US" sz="2400" dirty="0" err="1"/>
              <a:t>Plenário</a:t>
            </a:r>
            <a:r>
              <a:rPr lang="en-US" sz="2400" dirty="0"/>
              <a:t>. AR 2199/SC, Rel. Min. Marco </a:t>
            </a:r>
            <a:r>
              <a:rPr lang="en-US" sz="2400" dirty="0" err="1"/>
              <a:t>Aurélio</a:t>
            </a:r>
            <a:r>
              <a:rPr lang="en-US" sz="2400" dirty="0"/>
              <a:t>, red. p/ o </a:t>
            </a:r>
            <a:r>
              <a:rPr lang="en-US" sz="2400" dirty="0" err="1"/>
              <a:t>acórdão</a:t>
            </a:r>
            <a:r>
              <a:rPr lang="en-US" sz="2400" dirty="0"/>
              <a:t> Min. </a:t>
            </a:r>
            <a:r>
              <a:rPr lang="en-US" sz="2400" dirty="0" err="1"/>
              <a:t>Gilmar</a:t>
            </a:r>
            <a:r>
              <a:rPr lang="en-US" sz="2400" dirty="0"/>
              <a:t> Mendes, </a:t>
            </a:r>
            <a:r>
              <a:rPr lang="en-US" sz="2400" dirty="0" err="1"/>
              <a:t>julgado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23/4/2015 (Info 782). STF. </a:t>
            </a:r>
            <a:r>
              <a:rPr lang="en-US" sz="2400" dirty="0" err="1"/>
              <a:t>Plenário</a:t>
            </a:r>
            <a:r>
              <a:rPr lang="en-US" sz="2400" dirty="0"/>
              <a:t>. RE 590809/RS, Rel. Min. Marco </a:t>
            </a:r>
            <a:r>
              <a:rPr lang="en-US" sz="2400" dirty="0" err="1"/>
              <a:t>Aurélio</a:t>
            </a:r>
            <a:r>
              <a:rPr lang="en-US" sz="2400" dirty="0"/>
              <a:t>, </a:t>
            </a:r>
            <a:r>
              <a:rPr lang="en-US" sz="2400" dirty="0" err="1"/>
              <a:t>julgado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22/10/2014 (Info 764).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6947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864444"/>
            <a:ext cx="6196405" cy="513748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err="1" smtClean="0"/>
              <a:t>Cabe</a:t>
            </a:r>
            <a:r>
              <a:rPr lang="en-US" dirty="0" smtClean="0"/>
              <a:t> </a:t>
            </a:r>
            <a:r>
              <a:rPr lang="en-US" dirty="0" err="1" smtClean="0"/>
              <a:t>A</a:t>
            </a:r>
            <a:r>
              <a:rPr lang="en-US" dirty="0" err="1" smtClean="0"/>
              <a:t>ção</a:t>
            </a:r>
            <a:r>
              <a:rPr lang="en-US" dirty="0" smtClean="0"/>
              <a:t> </a:t>
            </a:r>
            <a:r>
              <a:rPr lang="en-US" dirty="0" err="1" smtClean="0"/>
              <a:t>Rescisória</a:t>
            </a:r>
            <a:r>
              <a:rPr lang="en-US" dirty="0" smtClean="0"/>
              <a:t> contra o </a:t>
            </a:r>
            <a:r>
              <a:rPr lang="en-US" dirty="0" err="1" smtClean="0"/>
              <a:t>capítulo</a:t>
            </a:r>
            <a:r>
              <a:rPr lang="en-US" dirty="0" smtClean="0"/>
              <a:t> da </a:t>
            </a:r>
            <a:r>
              <a:rPr lang="en-US" dirty="0" err="1" smtClean="0"/>
              <a:t>decisão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estipula</a:t>
            </a:r>
            <a:r>
              <a:rPr lang="en-US" dirty="0" smtClean="0"/>
              <a:t> </a:t>
            </a:r>
            <a:r>
              <a:rPr lang="en-US" dirty="0" err="1" smtClean="0"/>
              <a:t>honorários</a:t>
            </a:r>
            <a:r>
              <a:rPr lang="en-US" dirty="0" smtClean="0"/>
              <a:t> </a:t>
            </a:r>
            <a:r>
              <a:rPr lang="en-US" dirty="0" err="1" smtClean="0"/>
              <a:t>sucumbenciais</a:t>
            </a:r>
            <a:r>
              <a:rPr lang="en-US" dirty="0" smtClean="0"/>
              <a:t>?</a:t>
            </a:r>
          </a:p>
          <a:p>
            <a:pPr marL="0" indent="0" algn="ctr">
              <a:buNone/>
            </a:pPr>
            <a:endParaRPr lang="en-US" dirty="0">
              <a:latin typeface="Franklin Gothic Book"/>
              <a:cs typeface="Franklin Gothic Book"/>
            </a:endParaRPr>
          </a:p>
          <a:p>
            <a:pPr marL="0" indent="0" algn="ctr">
              <a:buNone/>
            </a:pPr>
            <a:r>
              <a:rPr lang="en-US" dirty="0" err="1" smtClean="0">
                <a:latin typeface="Franklin Gothic Book"/>
                <a:cs typeface="Franklin Gothic Book"/>
              </a:rPr>
              <a:t>Havendo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divergência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jurispudencial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sobre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aplicação</a:t>
            </a:r>
            <a:r>
              <a:rPr lang="en-US" dirty="0" smtClean="0">
                <a:latin typeface="Franklin Gothic Book"/>
                <a:cs typeface="Franklin Gothic Book"/>
              </a:rPr>
              <a:t> e </a:t>
            </a:r>
            <a:r>
              <a:rPr lang="en-US" dirty="0" err="1" smtClean="0">
                <a:latin typeface="Franklin Gothic Book"/>
                <a:cs typeface="Franklin Gothic Book"/>
              </a:rPr>
              <a:t>interpretação</a:t>
            </a:r>
            <a:r>
              <a:rPr lang="en-US" dirty="0" smtClean="0">
                <a:latin typeface="Franklin Gothic Book"/>
                <a:cs typeface="Franklin Gothic Book"/>
              </a:rPr>
              <a:t> de </a:t>
            </a:r>
            <a:r>
              <a:rPr lang="en-US" dirty="0" err="1" smtClean="0">
                <a:latin typeface="Franklin Gothic Book"/>
                <a:cs typeface="Franklin Gothic Book"/>
              </a:rPr>
              <a:t>uma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norma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jurídica</a:t>
            </a:r>
            <a:r>
              <a:rPr lang="en-US" dirty="0" smtClean="0">
                <a:latin typeface="Franklin Gothic Book"/>
                <a:cs typeface="Franklin Gothic Book"/>
              </a:rPr>
              <a:t>, </a:t>
            </a:r>
            <a:r>
              <a:rPr lang="en-US" dirty="0" err="1" smtClean="0">
                <a:latin typeface="Franklin Gothic Book"/>
                <a:cs typeface="Franklin Gothic Book"/>
              </a:rPr>
              <a:t>caberá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Ação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Rescisória</a:t>
            </a:r>
            <a:r>
              <a:rPr lang="en-US" dirty="0" smtClean="0">
                <a:latin typeface="Franklin Gothic Book"/>
                <a:cs typeface="Franklin Gothic Book"/>
              </a:rPr>
              <a:t> com base </a:t>
            </a:r>
            <a:r>
              <a:rPr lang="en-US" dirty="0" err="1" smtClean="0">
                <a:latin typeface="Franklin Gothic Book"/>
                <a:cs typeface="Franklin Gothic Book"/>
              </a:rPr>
              <a:t>em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violação</a:t>
            </a:r>
            <a:r>
              <a:rPr lang="en-US" dirty="0" smtClean="0">
                <a:latin typeface="Franklin Gothic Book"/>
                <a:cs typeface="Franklin Gothic Book"/>
              </a:rPr>
              <a:t> a </a:t>
            </a:r>
            <a:r>
              <a:rPr lang="en-US" dirty="0" err="1" smtClean="0">
                <a:latin typeface="Franklin Gothic Book"/>
                <a:cs typeface="Franklin Gothic Book"/>
              </a:rPr>
              <a:t>uma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dessas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interpretações</a:t>
            </a:r>
            <a:r>
              <a:rPr lang="en-US" dirty="0" smtClean="0">
                <a:latin typeface="Franklin Gothic Book"/>
                <a:cs typeface="Franklin Gothic Book"/>
              </a:rPr>
              <a:t>?</a:t>
            </a:r>
          </a:p>
          <a:p>
            <a:pPr marL="0" indent="0" algn="ctr">
              <a:buNone/>
            </a:pPr>
            <a:endParaRPr lang="en-US" dirty="0">
              <a:latin typeface="Franklin Gothic Book"/>
              <a:cs typeface="Franklin Gothic Book"/>
            </a:endParaRPr>
          </a:p>
          <a:p>
            <a:pPr marL="0" indent="0" algn="ctr">
              <a:buNone/>
            </a:pPr>
            <a:r>
              <a:rPr lang="en-US" dirty="0" err="1" smtClean="0">
                <a:latin typeface="Franklin Gothic Book"/>
                <a:cs typeface="Franklin Gothic Book"/>
              </a:rPr>
              <a:t>Havendo</a:t>
            </a:r>
            <a:r>
              <a:rPr lang="en-US" dirty="0" smtClean="0">
                <a:latin typeface="Franklin Gothic Book"/>
                <a:cs typeface="Franklin Gothic Book"/>
              </a:rPr>
              <a:t> posterior </a:t>
            </a:r>
            <a:r>
              <a:rPr lang="en-US" dirty="0" err="1" smtClean="0">
                <a:latin typeface="Franklin Gothic Book"/>
                <a:cs typeface="Franklin Gothic Book"/>
              </a:rPr>
              <a:t>declaração</a:t>
            </a:r>
            <a:r>
              <a:rPr lang="en-US" dirty="0" smtClean="0">
                <a:latin typeface="Franklin Gothic Book"/>
                <a:cs typeface="Franklin Gothic Book"/>
              </a:rPr>
              <a:t> de </a:t>
            </a:r>
            <a:r>
              <a:rPr lang="en-US" dirty="0" err="1" smtClean="0">
                <a:latin typeface="Franklin Gothic Book"/>
                <a:cs typeface="Franklin Gothic Book"/>
              </a:rPr>
              <a:t>inconstitucionalidade</a:t>
            </a:r>
            <a:r>
              <a:rPr lang="en-US" dirty="0" smtClean="0">
                <a:latin typeface="Franklin Gothic Book"/>
                <a:cs typeface="Franklin Gothic Book"/>
              </a:rPr>
              <a:t> (STF), </a:t>
            </a:r>
            <a:r>
              <a:rPr lang="en-US" dirty="0" err="1" smtClean="0">
                <a:latin typeface="Franklin Gothic Book"/>
                <a:cs typeface="Franklin Gothic Book"/>
              </a:rPr>
              <a:t>caberá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Ação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Rescisória</a:t>
            </a:r>
            <a:r>
              <a:rPr lang="en-US" dirty="0" smtClean="0">
                <a:latin typeface="Franklin Gothic Book"/>
                <a:cs typeface="Franklin Gothic Book"/>
              </a:rPr>
              <a:t> contra </a:t>
            </a:r>
            <a:r>
              <a:rPr lang="en-US" dirty="0" err="1" smtClean="0">
                <a:latin typeface="Franklin Gothic Book"/>
                <a:cs typeface="Franklin Gothic Book"/>
              </a:rPr>
              <a:t>decisão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que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aplicou</a:t>
            </a:r>
            <a:r>
              <a:rPr lang="en-US" dirty="0" smtClean="0">
                <a:latin typeface="Franklin Gothic Book"/>
                <a:cs typeface="Franklin Gothic Book"/>
              </a:rPr>
              <a:t> a </a:t>
            </a:r>
            <a:r>
              <a:rPr lang="en-US" dirty="0" err="1" smtClean="0">
                <a:latin typeface="Franklin Gothic Book"/>
                <a:cs typeface="Franklin Gothic Book"/>
              </a:rPr>
              <a:t>norma</a:t>
            </a:r>
            <a:r>
              <a:rPr lang="en-US" dirty="0" smtClean="0">
                <a:latin typeface="Franklin Gothic Book"/>
                <a:cs typeface="Franklin Gothic Book"/>
              </a:rPr>
              <a:t> de forma </a:t>
            </a:r>
            <a:r>
              <a:rPr lang="en-US" dirty="0" err="1" smtClean="0">
                <a:latin typeface="Franklin Gothic Book"/>
                <a:cs typeface="Franklin Gothic Book"/>
              </a:rPr>
              <a:t>distinta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daquela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fixada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pelo</a:t>
            </a:r>
            <a:r>
              <a:rPr lang="en-US" dirty="0" smtClean="0">
                <a:latin typeface="Franklin Gothic Book"/>
                <a:cs typeface="Franklin Gothic Book"/>
              </a:rPr>
              <a:t> STF?</a:t>
            </a:r>
          </a:p>
          <a:p>
            <a:pPr marL="0" indent="0" algn="ctr">
              <a:buNone/>
            </a:pPr>
            <a:endParaRPr lang="en-US" dirty="0">
              <a:latin typeface="Franklin Gothic Book"/>
              <a:cs typeface="Franklin Gothic Book"/>
            </a:endParaRPr>
          </a:p>
          <a:p>
            <a:pPr marL="0" indent="0" algn="ctr">
              <a:buNone/>
            </a:pPr>
            <a:r>
              <a:rPr lang="en-US" dirty="0" smtClean="0">
                <a:latin typeface="Franklin Gothic Book"/>
                <a:cs typeface="Franklin Gothic Book"/>
              </a:rPr>
              <a:t>Se o </a:t>
            </a:r>
            <a:r>
              <a:rPr lang="en-US" dirty="0" err="1" smtClean="0">
                <a:latin typeface="Franklin Gothic Book"/>
                <a:cs typeface="Franklin Gothic Book"/>
              </a:rPr>
              <a:t>magistrado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deixar</a:t>
            </a:r>
            <a:r>
              <a:rPr lang="en-US" dirty="0" smtClean="0">
                <a:latin typeface="Franklin Gothic Book"/>
                <a:cs typeface="Franklin Gothic Book"/>
              </a:rPr>
              <a:t> de </a:t>
            </a:r>
            <a:r>
              <a:rPr lang="en-US" dirty="0" err="1" smtClean="0">
                <a:latin typeface="Franklin Gothic Book"/>
                <a:cs typeface="Franklin Gothic Book"/>
              </a:rPr>
              <a:t>aplicar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uma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norma</a:t>
            </a:r>
            <a:r>
              <a:rPr lang="en-US" dirty="0" smtClean="0">
                <a:latin typeface="Franklin Gothic Book"/>
                <a:cs typeface="Franklin Gothic Book"/>
              </a:rPr>
              <a:t>, </a:t>
            </a:r>
            <a:r>
              <a:rPr lang="en-US" dirty="0" err="1" smtClean="0">
                <a:latin typeface="Franklin Gothic Book"/>
                <a:cs typeface="Franklin Gothic Book"/>
              </a:rPr>
              <a:t>por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considerá</a:t>
            </a:r>
            <a:r>
              <a:rPr lang="en-US" dirty="0" smtClean="0">
                <a:latin typeface="Franklin Gothic Book"/>
                <a:cs typeface="Franklin Gothic Book"/>
              </a:rPr>
              <a:t>-la </a:t>
            </a:r>
            <a:r>
              <a:rPr lang="en-US" dirty="0" err="1" smtClean="0">
                <a:latin typeface="Franklin Gothic Book"/>
                <a:cs typeface="Franklin Gothic Book"/>
              </a:rPr>
              <a:t>inconstitucional</a:t>
            </a:r>
            <a:r>
              <a:rPr lang="en-US" dirty="0" smtClean="0">
                <a:latin typeface="Franklin Gothic Book"/>
                <a:cs typeface="Franklin Gothic Book"/>
              </a:rPr>
              <a:t> e o STF </a:t>
            </a:r>
            <a:r>
              <a:rPr lang="en-US" dirty="0" err="1" smtClean="0">
                <a:latin typeface="Franklin Gothic Book"/>
                <a:cs typeface="Franklin Gothic Book"/>
              </a:rPr>
              <a:t>posicionar</a:t>
            </a:r>
            <a:r>
              <a:rPr lang="en-US" dirty="0" smtClean="0">
                <a:latin typeface="Franklin Gothic Book"/>
                <a:cs typeface="Franklin Gothic Book"/>
              </a:rPr>
              <a:t>-se </a:t>
            </a:r>
            <a:r>
              <a:rPr lang="en-US" dirty="0" err="1" smtClean="0">
                <a:latin typeface="Franklin Gothic Book"/>
                <a:cs typeface="Franklin Gothic Book"/>
              </a:rPr>
              <a:t>pela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constitucionalidade</a:t>
            </a:r>
            <a:r>
              <a:rPr lang="en-US" dirty="0" smtClean="0">
                <a:latin typeface="Franklin Gothic Book"/>
                <a:cs typeface="Franklin Gothic Book"/>
              </a:rPr>
              <a:t> da </a:t>
            </a:r>
            <a:r>
              <a:rPr lang="en-US" dirty="0" err="1" smtClean="0">
                <a:latin typeface="Franklin Gothic Book"/>
                <a:cs typeface="Franklin Gothic Book"/>
              </a:rPr>
              <a:t>mesma</a:t>
            </a:r>
            <a:r>
              <a:rPr lang="en-US" dirty="0" smtClean="0">
                <a:latin typeface="Franklin Gothic Book"/>
                <a:cs typeface="Franklin Gothic Book"/>
              </a:rPr>
              <a:t>, </a:t>
            </a:r>
            <a:r>
              <a:rPr lang="en-US" dirty="0" err="1" smtClean="0">
                <a:latin typeface="Franklin Gothic Book"/>
                <a:cs typeface="Franklin Gothic Book"/>
              </a:rPr>
              <a:t>caberá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Ação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Rescisória</a:t>
            </a:r>
            <a:r>
              <a:rPr lang="en-US" dirty="0" smtClean="0">
                <a:latin typeface="Franklin Gothic Book"/>
                <a:cs typeface="Franklin Gothic Book"/>
              </a:rPr>
              <a:t>?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4214283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VI - for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fundada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prova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cuja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falsidade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tenha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sido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apurada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em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processo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criminal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venha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ser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demonstrada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na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própria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ação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rescisória</a:t>
            </a:r>
            <a:r>
              <a:rPr lang="en-US" sz="20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119257"/>
            <a:ext cx="6196405" cy="3791966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Falsidade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ideol</a:t>
            </a:r>
            <a:r>
              <a:rPr lang="en-US" dirty="0" err="1" smtClean="0">
                <a:latin typeface="Franklin Gothic Book"/>
                <a:cs typeface="Franklin Gothic Book"/>
              </a:rPr>
              <a:t>ógica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ou</a:t>
            </a:r>
            <a:r>
              <a:rPr lang="en-US" dirty="0" smtClean="0">
                <a:latin typeface="Franklin Gothic Book"/>
                <a:cs typeface="Franklin Gothic Book"/>
              </a:rPr>
              <a:t> material</a:t>
            </a:r>
            <a:endParaRPr lang="en-US" dirty="0" smtClean="0">
              <a:latin typeface="Franklin Gothic Book"/>
              <a:cs typeface="Franklin Gothic Book"/>
            </a:endParaRPr>
          </a:p>
          <a:p>
            <a:pPr algn="ctr"/>
            <a:endParaRPr lang="en-US" dirty="0">
              <a:latin typeface="Franklin Gothic Book"/>
              <a:cs typeface="Franklin Gothic Book"/>
            </a:endParaRPr>
          </a:p>
          <a:p>
            <a:pPr algn="ctr"/>
            <a:r>
              <a:rPr lang="en-US" dirty="0" smtClean="0">
                <a:latin typeface="Franklin Gothic Book"/>
                <a:cs typeface="Franklin Gothic Book"/>
              </a:rPr>
              <a:t> A </a:t>
            </a:r>
            <a:r>
              <a:rPr lang="en-US" dirty="0" err="1" smtClean="0">
                <a:latin typeface="Franklin Gothic Book"/>
                <a:cs typeface="Franklin Gothic Book"/>
              </a:rPr>
              <a:t>prova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falsa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deve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ter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sido</a:t>
            </a:r>
            <a:r>
              <a:rPr lang="en-US" dirty="0" smtClean="0">
                <a:latin typeface="Franklin Gothic Book"/>
                <a:cs typeface="Franklin Gothic Book"/>
              </a:rPr>
              <a:t> o </a:t>
            </a:r>
            <a:r>
              <a:rPr lang="en-US" dirty="0" err="1" smtClean="0">
                <a:latin typeface="Franklin Gothic Book"/>
                <a:cs typeface="Franklin Gothic Book"/>
              </a:rPr>
              <a:t>único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fundamento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para</a:t>
            </a:r>
            <a:r>
              <a:rPr lang="en-US" dirty="0" smtClean="0">
                <a:latin typeface="Franklin Gothic Book"/>
                <a:cs typeface="Franklin Gothic Book"/>
              </a:rPr>
              <a:t> a </a:t>
            </a:r>
            <a:r>
              <a:rPr lang="en-US" dirty="0" err="1" smtClean="0">
                <a:latin typeface="Franklin Gothic Book"/>
                <a:cs typeface="Franklin Gothic Book"/>
              </a:rPr>
              <a:t>decisão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rescindenda</a:t>
            </a:r>
            <a:r>
              <a:rPr lang="en-US" dirty="0" smtClean="0">
                <a:latin typeface="Franklin Gothic Book"/>
                <a:cs typeface="Franklin Gothic Book"/>
              </a:rPr>
              <a:t>.</a:t>
            </a:r>
          </a:p>
          <a:p>
            <a:pPr algn="ctr"/>
            <a:endParaRPr lang="en-US" dirty="0">
              <a:latin typeface="Franklin Gothic Book"/>
              <a:cs typeface="Franklin Gothic Book"/>
            </a:endParaRPr>
          </a:p>
          <a:p>
            <a:pPr algn="ctr"/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“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Resulta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daí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necessidade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se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verificar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se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resultado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julgamento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sido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mesmo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aquela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prova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falsa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tivesse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sido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levado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conta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verifique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haver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outras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provas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capazes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levar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à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mesma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conclusão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sido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mantida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será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rescindível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 judicial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”</a:t>
            </a:r>
          </a:p>
          <a:p>
            <a:pPr marL="0" indent="0" algn="ctr">
              <a:buNone/>
            </a:pP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Alexandre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Freitas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Câmara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946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VII -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obtiver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o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autor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posteriormente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ao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i="1" u="sng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trânsito</a:t>
            </a:r>
            <a:r>
              <a:rPr lang="en-US" sz="1800" b="1" i="1" u="sng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i="1" u="sng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em</a:t>
            </a:r>
            <a:r>
              <a:rPr lang="en-US" sz="1800" b="1" i="1" u="sng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i="1" u="sng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julgado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prova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nova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cuja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existência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ignorava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ou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de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que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não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pôde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fazer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uso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capaz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por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si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só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de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lhe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assegurar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pronunciamento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favorável</a:t>
            </a:r>
            <a:r>
              <a:rPr lang="en-US" sz="18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Prova</a:t>
            </a:r>
            <a:r>
              <a:rPr lang="en-US" dirty="0" smtClean="0">
                <a:latin typeface="Franklin Gothic Book"/>
                <a:cs typeface="Franklin Gothic Book"/>
              </a:rPr>
              <a:t> Nova </a:t>
            </a:r>
            <a:r>
              <a:rPr lang="en-US" dirty="0" err="1" smtClean="0">
                <a:latin typeface="Franklin Gothic Book"/>
                <a:cs typeface="Franklin Gothic Book"/>
              </a:rPr>
              <a:t>ou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Prova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superveniente</a:t>
            </a:r>
            <a:r>
              <a:rPr lang="en-US" dirty="0" smtClean="0">
                <a:latin typeface="Franklin Gothic Book"/>
                <a:cs typeface="Franklin Gothic Book"/>
              </a:rPr>
              <a:t>? </a:t>
            </a:r>
            <a:r>
              <a:rPr lang="en-US" dirty="0" err="1" smtClean="0">
                <a:latin typeface="Franklin Gothic Book"/>
                <a:cs typeface="Franklin Gothic Book"/>
              </a:rPr>
              <a:t>H</a:t>
            </a:r>
            <a:r>
              <a:rPr lang="en-US" dirty="0" err="1" smtClean="0">
                <a:latin typeface="Franklin Gothic Book"/>
                <a:cs typeface="Franklin Gothic Book"/>
              </a:rPr>
              <a:t>á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distinção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para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efeitos</a:t>
            </a:r>
            <a:r>
              <a:rPr lang="en-US" dirty="0" smtClean="0">
                <a:latin typeface="Franklin Gothic Book"/>
                <a:cs typeface="Franklin Gothic Book"/>
              </a:rPr>
              <a:t> de </a:t>
            </a:r>
            <a:r>
              <a:rPr lang="en-US" dirty="0" err="1" smtClean="0">
                <a:latin typeface="Franklin Gothic Book"/>
                <a:cs typeface="Franklin Gothic Book"/>
              </a:rPr>
              <a:t>caracterização</a:t>
            </a:r>
            <a:r>
              <a:rPr lang="en-US" dirty="0" smtClean="0">
                <a:latin typeface="Franklin Gothic Book"/>
                <a:cs typeface="Franklin Gothic Book"/>
              </a:rPr>
              <a:t> das </a:t>
            </a:r>
            <a:r>
              <a:rPr lang="en-US" dirty="0" err="1" smtClean="0">
                <a:latin typeface="Franklin Gothic Book"/>
                <a:cs typeface="Franklin Gothic Book"/>
              </a:rPr>
              <a:t>hipóteses</a:t>
            </a:r>
            <a:r>
              <a:rPr lang="en-US" dirty="0" smtClean="0">
                <a:latin typeface="Franklin Gothic Book"/>
                <a:cs typeface="Franklin Gothic Book"/>
              </a:rPr>
              <a:t> de </a:t>
            </a:r>
            <a:r>
              <a:rPr lang="en-US" dirty="0" err="1" smtClean="0">
                <a:latin typeface="Franklin Gothic Book"/>
                <a:cs typeface="Franklin Gothic Book"/>
              </a:rPr>
              <a:t>cabimento</a:t>
            </a:r>
            <a:r>
              <a:rPr lang="en-US" dirty="0" smtClean="0">
                <a:latin typeface="Franklin Gothic Book"/>
                <a:cs typeface="Franklin Gothic Book"/>
              </a:rPr>
              <a:t> da </a:t>
            </a:r>
            <a:r>
              <a:rPr lang="en-US" dirty="0" err="1" smtClean="0">
                <a:latin typeface="Franklin Gothic Book"/>
                <a:cs typeface="Franklin Gothic Book"/>
              </a:rPr>
              <a:t>Ação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Rescisória</a:t>
            </a:r>
            <a:r>
              <a:rPr lang="en-US" dirty="0" smtClean="0">
                <a:latin typeface="Franklin Gothic Book"/>
                <a:cs typeface="Franklin Gothic Book"/>
              </a:rPr>
              <a:t>?</a:t>
            </a:r>
          </a:p>
          <a:p>
            <a:pPr algn="ctr"/>
            <a:endParaRPr lang="en-US" dirty="0">
              <a:latin typeface="Franklin Gothic Book"/>
              <a:cs typeface="Franklin Gothic Book"/>
            </a:endParaRPr>
          </a:p>
          <a:p>
            <a:pPr algn="ctr"/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Só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será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possível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rescisão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judicial com base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prova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nova se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esta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é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sozinha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capaz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garantir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ficou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vencido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causa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originária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reforma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daquela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Nenhuma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outra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prova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portanto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poderá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produzida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no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rescisória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(e com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relação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elementos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foram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levados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consideração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no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julgamento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rescindendo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),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própria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prova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nova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só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agora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obtida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 (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Alexandre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Freitas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</a:t>
            </a:r>
            <a:r>
              <a:rPr lang="en-US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âmara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)</a:t>
            </a:r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939567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8661" y="1043156"/>
            <a:ext cx="6894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"</a:t>
            </a:r>
            <a:r>
              <a:rPr lang="en-US" sz="2800" dirty="0" err="1" smtClean="0"/>
              <a:t>Reclama</a:t>
            </a:r>
            <a:r>
              <a:rPr lang="en-US" sz="2800" dirty="0" smtClean="0"/>
              <a:t> </a:t>
            </a:r>
            <a:r>
              <a:rPr lang="en-US" sz="2800" dirty="0"/>
              <a:t>o </a:t>
            </a:r>
            <a:r>
              <a:rPr lang="en-US" sz="2800" dirty="0" err="1"/>
              <a:t>preenchimento</a:t>
            </a:r>
            <a:r>
              <a:rPr lang="en-US" sz="2800" dirty="0"/>
              <a:t> dos </a:t>
            </a:r>
            <a:r>
              <a:rPr lang="en-US" sz="2800" dirty="0" err="1"/>
              <a:t>seguintes</a:t>
            </a:r>
            <a:r>
              <a:rPr lang="en-US" sz="2800" dirty="0"/>
              <a:t> </a:t>
            </a:r>
            <a:r>
              <a:rPr lang="en-US" sz="2800" dirty="0" err="1"/>
              <a:t>requisitos</a:t>
            </a:r>
            <a:r>
              <a:rPr lang="en-US" sz="2800" dirty="0"/>
              <a:t>: </a:t>
            </a:r>
            <a:r>
              <a:rPr lang="en-US" sz="2800" dirty="0" err="1"/>
              <a:t>impossibilidade</a:t>
            </a:r>
            <a:r>
              <a:rPr lang="en-US" sz="2800" dirty="0"/>
              <a:t> da </a:t>
            </a:r>
            <a:r>
              <a:rPr lang="en-US" sz="2800" dirty="0" err="1"/>
              <a:t>utilização</a:t>
            </a:r>
            <a:r>
              <a:rPr lang="en-US" sz="2800" dirty="0"/>
              <a:t> da </a:t>
            </a:r>
            <a:r>
              <a:rPr lang="en-US" sz="2800" dirty="0" err="1"/>
              <a:t>prova</a:t>
            </a:r>
            <a:r>
              <a:rPr lang="en-US" sz="2800" dirty="0"/>
              <a:t> </a:t>
            </a:r>
            <a:r>
              <a:rPr lang="en-US" sz="2800" dirty="0" err="1"/>
              <a:t>foi</a:t>
            </a:r>
            <a:r>
              <a:rPr lang="en-US" sz="2800" dirty="0"/>
              <a:t> </a:t>
            </a:r>
            <a:r>
              <a:rPr lang="en-US" sz="2800" dirty="0" err="1"/>
              <a:t>originada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circunstâncias</a:t>
            </a:r>
            <a:r>
              <a:rPr lang="en-US" sz="2800" dirty="0"/>
              <a:t> </a:t>
            </a:r>
            <a:r>
              <a:rPr lang="en-US" sz="2800" dirty="0" err="1"/>
              <a:t>alheias</a:t>
            </a:r>
            <a:r>
              <a:rPr lang="en-US" sz="2800" dirty="0"/>
              <a:t> </a:t>
            </a:r>
            <a:r>
              <a:rPr lang="en-US" sz="2800" dirty="0" err="1"/>
              <a:t>à</a:t>
            </a:r>
            <a:r>
              <a:rPr lang="en-US" sz="2800" dirty="0"/>
              <a:t> </a:t>
            </a:r>
            <a:r>
              <a:rPr lang="en-US" sz="2800" dirty="0" err="1"/>
              <a:t>vontade</a:t>
            </a:r>
            <a:r>
              <a:rPr lang="en-US" sz="2800" dirty="0"/>
              <a:t> do </a:t>
            </a:r>
            <a:r>
              <a:rPr lang="en-US" sz="2800" dirty="0" err="1"/>
              <a:t>autor</a:t>
            </a:r>
            <a:r>
              <a:rPr lang="en-US" sz="2800" dirty="0"/>
              <a:t> da </a:t>
            </a:r>
            <a:r>
              <a:rPr lang="en-US" sz="2800" dirty="0" err="1"/>
              <a:t>rescisória</a:t>
            </a:r>
            <a:r>
              <a:rPr lang="en-US" sz="2800" dirty="0"/>
              <a:t>; </a:t>
            </a:r>
            <a:r>
              <a:rPr lang="en-US" sz="2800" dirty="0" err="1"/>
              <a:t>relevância</a:t>
            </a:r>
            <a:r>
              <a:rPr lang="en-US" sz="2800" dirty="0"/>
              <a:t> do </a:t>
            </a:r>
            <a:r>
              <a:rPr lang="en-US" sz="2800" dirty="0" err="1"/>
              <a:t>que</a:t>
            </a:r>
            <a:r>
              <a:rPr lang="en-US" sz="2800" dirty="0"/>
              <a:t> se </a:t>
            </a:r>
            <a:r>
              <a:rPr lang="en-US" sz="2800" dirty="0" err="1"/>
              <a:t>pretende</a:t>
            </a:r>
            <a:r>
              <a:rPr lang="en-US" sz="2800" dirty="0"/>
              <a:t> com a </a:t>
            </a:r>
            <a:r>
              <a:rPr lang="en-US" sz="2800" dirty="0" err="1"/>
              <a:t>prova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o </a:t>
            </a:r>
            <a:r>
              <a:rPr lang="en-US" sz="2800" dirty="0" err="1"/>
              <a:t>desfecho</a:t>
            </a:r>
            <a:r>
              <a:rPr lang="en-US" sz="2800" dirty="0"/>
              <a:t> da </a:t>
            </a:r>
            <a:r>
              <a:rPr lang="en-US" sz="2800" dirty="0" err="1"/>
              <a:t>demanda</a:t>
            </a:r>
            <a:r>
              <a:rPr lang="en-US" sz="2800" dirty="0"/>
              <a:t>; </a:t>
            </a:r>
            <a:r>
              <a:rPr lang="en-US" sz="2800" dirty="0" err="1"/>
              <a:t>referir</a:t>
            </a:r>
            <a:r>
              <a:rPr lang="en-US" sz="2800" dirty="0"/>
              <a:t>-se a </a:t>
            </a:r>
            <a:r>
              <a:rPr lang="en-US" sz="2800" dirty="0" err="1"/>
              <a:t>prova</a:t>
            </a:r>
            <a:r>
              <a:rPr lang="en-US" sz="2800" dirty="0"/>
              <a:t> – </a:t>
            </a:r>
            <a:r>
              <a:rPr lang="en-US" sz="2800" dirty="0" err="1"/>
              <a:t>que</a:t>
            </a:r>
            <a:r>
              <a:rPr lang="en-US" sz="2800" dirty="0"/>
              <a:t> </a:t>
            </a:r>
            <a:r>
              <a:rPr lang="en-US" sz="2800" dirty="0" err="1"/>
              <a:t>pode</a:t>
            </a:r>
            <a:r>
              <a:rPr lang="en-US" sz="2800" dirty="0"/>
              <a:t> </a:t>
            </a:r>
            <a:r>
              <a:rPr lang="en-US" sz="2800" dirty="0" err="1"/>
              <a:t>ser</a:t>
            </a:r>
            <a:r>
              <a:rPr lang="en-US" sz="2800" dirty="0"/>
              <a:t> um </a:t>
            </a:r>
            <a:r>
              <a:rPr lang="en-US" sz="2800" dirty="0" err="1"/>
              <a:t>documento</a:t>
            </a:r>
            <a:r>
              <a:rPr lang="en-US" sz="2800" dirty="0"/>
              <a:t> </a:t>
            </a:r>
            <a:r>
              <a:rPr lang="en-US" sz="2800" dirty="0" err="1"/>
              <a:t>ou</a:t>
            </a:r>
            <a:r>
              <a:rPr lang="en-US" sz="2800" dirty="0"/>
              <a:t> um </a:t>
            </a:r>
            <a:r>
              <a:rPr lang="en-US" sz="2800" dirty="0" err="1"/>
              <a:t>exame</a:t>
            </a:r>
            <a:r>
              <a:rPr lang="en-US" sz="2800" dirty="0"/>
              <a:t> </a:t>
            </a:r>
            <a:r>
              <a:rPr lang="en-US" sz="2800" dirty="0" err="1"/>
              <a:t>pericial</a:t>
            </a:r>
            <a:r>
              <a:rPr lang="en-US" sz="2800" dirty="0"/>
              <a:t>,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exemplo</a:t>
            </a:r>
            <a:r>
              <a:rPr lang="en-US" sz="2800" dirty="0"/>
              <a:t> – </a:t>
            </a:r>
            <a:r>
              <a:rPr lang="en-US" sz="2800" dirty="0" err="1"/>
              <a:t>à</a:t>
            </a:r>
            <a:r>
              <a:rPr lang="en-US" sz="2800" dirty="0"/>
              <a:t> </a:t>
            </a:r>
            <a:r>
              <a:rPr lang="en-US" sz="2800" dirty="0" err="1"/>
              <a:t>matéria</a:t>
            </a:r>
            <a:r>
              <a:rPr lang="en-US" sz="2800" dirty="0"/>
              <a:t> </a:t>
            </a:r>
            <a:r>
              <a:rPr lang="en-US" sz="2800" dirty="0" err="1"/>
              <a:t>fática</a:t>
            </a:r>
            <a:r>
              <a:rPr lang="en-US" sz="2800" dirty="0"/>
              <a:t> </a:t>
            </a:r>
            <a:r>
              <a:rPr lang="en-US" sz="2800" dirty="0" err="1"/>
              <a:t>deduzida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primitiva</a:t>
            </a:r>
            <a:r>
              <a:rPr lang="en-US" sz="2800" dirty="0"/>
              <a:t> </a:t>
            </a:r>
            <a:r>
              <a:rPr lang="en-US" sz="2800" dirty="0" err="1"/>
              <a:t>ação</a:t>
            </a:r>
            <a:r>
              <a:rPr lang="en-US" sz="2800" dirty="0" smtClean="0"/>
              <a:t>.</a:t>
            </a:r>
            <a:r>
              <a:rPr lang="en-US" sz="2800" dirty="0" smtClean="0"/>
              <a:t>”</a:t>
            </a:r>
            <a:endParaRPr lang="en-US" sz="2800" dirty="0"/>
          </a:p>
          <a:p>
            <a:pPr algn="ctr"/>
            <a:r>
              <a:rPr lang="en-US" sz="2800" dirty="0" smtClean="0"/>
              <a:t>(</a:t>
            </a:r>
            <a:r>
              <a:rPr lang="en-US" sz="2800" dirty="0" err="1" smtClean="0"/>
              <a:t>Elp</a:t>
            </a:r>
            <a:r>
              <a:rPr lang="en-US" sz="2800" dirty="0" err="1" smtClean="0"/>
              <a:t>ídio</a:t>
            </a:r>
            <a:r>
              <a:rPr lang="en-US" sz="2800" dirty="0" smtClean="0"/>
              <a:t> Donizetti)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694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119942"/>
            <a:ext cx="6965245" cy="4881989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VIII - for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fundada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em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erro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fato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verificável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do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exame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dos autos.</a:t>
            </a:r>
            <a:b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</a:br>
            <a:r>
              <a:rPr lang="en-US" sz="2400" b="1" dirty="0" smtClean="0">
                <a:solidFill>
                  <a:srgbClr val="000090"/>
                </a:solidFill>
                <a:latin typeface="Franklin Gothic Book"/>
                <a:cs typeface="Franklin Gothic Book"/>
              </a:rPr>
              <a:t/>
            </a:r>
            <a:br>
              <a:rPr lang="en-US" sz="2400" b="1" dirty="0" smtClean="0">
                <a:solidFill>
                  <a:srgbClr val="000090"/>
                </a:solidFill>
                <a:latin typeface="Franklin Gothic Book"/>
                <a:cs typeface="Franklin Gothic Book"/>
              </a:rPr>
            </a:br>
            <a:r>
              <a:rPr lang="en-US" sz="2400" b="1" dirty="0" smtClean="0">
                <a:solidFill>
                  <a:srgbClr val="000090"/>
                </a:solidFill>
                <a:latin typeface="Franklin Gothic Book"/>
                <a:cs typeface="Franklin Gothic Book"/>
              </a:rPr>
              <a:t>§ 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1</a:t>
            </a:r>
            <a:r>
              <a:rPr lang="en-US" sz="2400" b="1" baseline="30000" dirty="0">
                <a:solidFill>
                  <a:srgbClr val="000090"/>
                </a:solidFill>
                <a:latin typeface="Franklin Gothic Book"/>
                <a:cs typeface="Franklin Gothic Book"/>
              </a:rPr>
              <a:t>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Há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erro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fato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quando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a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decisão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rescindenda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admitir</a:t>
            </a:r>
            <a:r>
              <a:rPr lang="en-US" sz="2400" b="1" i="1" u="sng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fato</a:t>
            </a:r>
            <a:r>
              <a:rPr lang="en-US" sz="2400" b="1" i="1" u="sng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inexistente</a:t>
            </a:r>
            <a:r>
              <a:rPr lang="en-US" sz="2400" b="1" i="1" u="sng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ou</a:t>
            </a:r>
            <a:r>
              <a:rPr lang="en-US" sz="2400" b="1" i="1" u="sng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quando</a:t>
            </a:r>
            <a:r>
              <a:rPr lang="en-US" sz="2400" b="1" i="1" u="sng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considerar</a:t>
            </a:r>
            <a:r>
              <a:rPr lang="en-US" sz="2400" b="1" i="1" u="sng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inexistente</a:t>
            </a:r>
            <a:r>
              <a:rPr lang="en-US" sz="2400" b="1" i="1" u="sng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fato</a:t>
            </a:r>
            <a:r>
              <a:rPr lang="en-US" sz="2400" b="1" i="1" u="sng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efetivamente</a:t>
            </a:r>
            <a:r>
              <a:rPr lang="en-US" sz="2400" b="1" i="1" u="sng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ocorrido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sendo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indispensável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em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ambos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os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casos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, </a:t>
            </a:r>
            <a:r>
              <a:rPr lang="en-US" sz="2400" b="1" dirty="0" err="1">
                <a:solidFill>
                  <a:srgbClr val="000090"/>
                </a:solidFill>
                <a:latin typeface="Franklin Gothic Book"/>
                <a:cs typeface="Franklin Gothic Book"/>
              </a:rPr>
              <a:t>que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dirty="0">
                <a:solidFill>
                  <a:srgbClr val="000090"/>
                </a:solidFill>
                <a:latin typeface="Franklin Gothic Book"/>
                <a:cs typeface="Franklin Gothic Book"/>
              </a:rPr>
              <a:t>o </a:t>
            </a:r>
            <a:r>
              <a:rPr lang="en-US" sz="24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fato</a:t>
            </a:r>
            <a:r>
              <a:rPr lang="en-US" sz="24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não</a:t>
            </a:r>
            <a:r>
              <a:rPr lang="en-US" sz="24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represente</a:t>
            </a:r>
            <a:r>
              <a:rPr lang="en-US" sz="24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ponto</a:t>
            </a:r>
            <a:r>
              <a:rPr lang="en-US" sz="24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controvertido</a:t>
            </a:r>
            <a:r>
              <a:rPr lang="en-US" sz="24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sobre</a:t>
            </a:r>
            <a:r>
              <a:rPr lang="en-US" sz="24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sz="24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qual</a:t>
            </a:r>
            <a:r>
              <a:rPr lang="en-US" sz="24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sz="24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juiz</a:t>
            </a:r>
            <a:r>
              <a:rPr lang="en-US" sz="24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deveria</a:t>
            </a:r>
            <a:r>
              <a:rPr lang="en-US" sz="24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ter</a:t>
            </a:r>
            <a:r>
              <a:rPr lang="en-US" sz="2400" b="1" i="1" u="sng" dirty="0">
                <a:solidFill>
                  <a:srgbClr val="000000"/>
                </a:solidFill>
                <a:latin typeface="Franklin Gothic Book"/>
                <a:cs typeface="Franklin Gothic Book"/>
              </a:rPr>
              <a:t> se </a:t>
            </a:r>
            <a:r>
              <a:rPr lang="en-US" sz="2400" b="1" i="1" u="sng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pronunciado</a:t>
            </a:r>
            <a:r>
              <a:rPr lang="en-US" sz="2400" b="1" dirty="0">
                <a:solidFill>
                  <a:srgbClr val="000090"/>
                </a:solidFill>
                <a:latin typeface="Franklin Gothic Book"/>
                <a:cs typeface="Franklin Gothic Book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8909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908290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N</a:t>
            </a:r>
            <a:r>
              <a:rPr lang="en-US" dirty="0" err="1" smtClean="0"/>
              <a:t>ão</a:t>
            </a:r>
            <a:r>
              <a:rPr lang="en-US" dirty="0" smtClean="0"/>
              <a:t> </a:t>
            </a:r>
            <a:r>
              <a:rPr lang="en-US" dirty="0" err="1" smtClean="0"/>
              <a:t>represente</a:t>
            </a:r>
            <a:r>
              <a:rPr lang="en-US" dirty="0" smtClean="0"/>
              <a:t> </a:t>
            </a:r>
            <a:r>
              <a:rPr lang="en-US" dirty="0" err="1" smtClean="0"/>
              <a:t>ponto</a:t>
            </a:r>
            <a:r>
              <a:rPr lang="en-US" dirty="0" smtClean="0"/>
              <a:t> </a:t>
            </a:r>
            <a:r>
              <a:rPr lang="en-US" dirty="0" err="1" smtClean="0"/>
              <a:t>controvertido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o </a:t>
            </a:r>
            <a:r>
              <a:rPr lang="en-US" dirty="0" err="1" smtClean="0"/>
              <a:t>qual</a:t>
            </a:r>
            <a:r>
              <a:rPr lang="en-US" dirty="0" smtClean="0"/>
              <a:t> o </a:t>
            </a:r>
            <a:r>
              <a:rPr lang="en-US" dirty="0" err="1" smtClean="0"/>
              <a:t>juiz</a:t>
            </a:r>
            <a:r>
              <a:rPr lang="en-US" dirty="0" smtClean="0"/>
              <a:t> </a:t>
            </a:r>
            <a:r>
              <a:rPr lang="en-US" dirty="0" err="1" smtClean="0"/>
              <a:t>devia</a:t>
            </a:r>
            <a:r>
              <a:rPr lang="en-US" dirty="0" smtClean="0"/>
              <a:t> se </a:t>
            </a:r>
            <a:r>
              <a:rPr lang="en-US" dirty="0" err="1" smtClean="0"/>
              <a:t>pronunciar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2618156"/>
            <a:ext cx="6965245" cy="3603812"/>
          </a:xfrm>
        </p:spPr>
        <p:txBody>
          <a:bodyPr/>
          <a:lstStyle/>
          <a:p>
            <a:r>
              <a:rPr lang="en-US" dirty="0" smtClean="0"/>
              <a:t> Barbosa Moreira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Fato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err="1" smtClean="0"/>
              <a:t>ão</a:t>
            </a:r>
            <a:r>
              <a:rPr lang="en-US" dirty="0" smtClean="0"/>
              <a:t> </a:t>
            </a:r>
            <a:r>
              <a:rPr lang="en-US" dirty="0" err="1" smtClean="0"/>
              <a:t>alegado</a:t>
            </a:r>
            <a:r>
              <a:rPr lang="en-US" dirty="0" smtClean="0"/>
              <a:t> (ex officio)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Fato</a:t>
            </a:r>
            <a:r>
              <a:rPr lang="en-US" dirty="0" smtClean="0"/>
              <a:t> </a:t>
            </a:r>
            <a:r>
              <a:rPr lang="en-US" dirty="0" err="1" smtClean="0"/>
              <a:t>Admitido</a:t>
            </a:r>
            <a:r>
              <a:rPr lang="en-US" dirty="0" smtClean="0"/>
              <a:t> (</a:t>
            </a:r>
            <a:r>
              <a:rPr lang="en-US" dirty="0" err="1" smtClean="0"/>
              <a:t>existência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inexsitência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Fato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contestado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312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Questionamentos</a:t>
            </a:r>
            <a:r>
              <a:rPr lang="en-US" b="1" dirty="0" smtClean="0"/>
              <a:t> </a:t>
            </a:r>
            <a:r>
              <a:rPr lang="en-US" b="1" dirty="0" err="1" smtClean="0"/>
              <a:t>Finais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Advogados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que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receberam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honor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ários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sucumbência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devem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integrar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polo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passivo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Ação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Rescisória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?</a:t>
            </a:r>
          </a:p>
          <a:p>
            <a:pPr algn="ctr"/>
            <a:endParaRPr lang="en-US" sz="2200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A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dmite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-se </a:t>
            </a:r>
            <a:r>
              <a:rPr lang="en-US" sz="22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ação</a:t>
            </a:r>
            <a:r>
              <a:rPr lang="en-US" sz="22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rescisória</a:t>
            </a:r>
            <a:r>
              <a:rPr lang="en-US" sz="2200" dirty="0">
                <a:solidFill>
                  <a:srgbClr val="000000"/>
                </a:solidFill>
                <a:latin typeface="Franklin Gothic Book"/>
                <a:cs typeface="Franklin Gothic Book"/>
              </a:rPr>
              <a:t> contra </a:t>
            </a:r>
            <a:r>
              <a:rPr lang="en-US" sz="22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decisão</a:t>
            </a:r>
            <a:r>
              <a:rPr lang="en-US" sz="2200" dirty="0">
                <a:solidFill>
                  <a:srgbClr val="000000"/>
                </a:solidFill>
                <a:latin typeface="Franklin Gothic Book"/>
                <a:cs typeface="Franklin Gothic Book"/>
              </a:rPr>
              <a:t> judicial </a:t>
            </a:r>
            <a:r>
              <a:rPr lang="en-US" sz="22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proferida</a:t>
            </a:r>
            <a:r>
              <a:rPr lang="en-US" sz="2200" dirty="0">
                <a:solidFill>
                  <a:srgbClr val="000000"/>
                </a:solidFill>
                <a:latin typeface="Franklin Gothic Book"/>
                <a:cs typeface="Franklin Gothic Book"/>
              </a:rPr>
              <a:t> antes da </a:t>
            </a:r>
            <a:r>
              <a:rPr lang="en-US" sz="22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pacificação</a:t>
            </a:r>
            <a:r>
              <a:rPr lang="en-US" sz="2200" dirty="0">
                <a:solidFill>
                  <a:srgbClr val="000000"/>
                </a:solidFill>
                <a:latin typeface="Franklin Gothic Book"/>
                <a:cs typeface="Franklin Gothic Book"/>
              </a:rPr>
              <a:t> da </a:t>
            </a:r>
            <a:r>
              <a:rPr lang="en-US" sz="22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jurisprudência</a:t>
            </a:r>
            <a:r>
              <a:rPr lang="en-US" sz="22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sz="22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sentido</a:t>
            </a:r>
            <a:r>
              <a:rPr lang="en-US" sz="22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contrário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?</a:t>
            </a:r>
          </a:p>
          <a:p>
            <a:pPr algn="ctr"/>
            <a:endParaRPr lang="en-US" sz="2200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ctr"/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Cabe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A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ção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Rescisória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nos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Juizados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Especiais</a:t>
            </a:r>
            <a:r>
              <a:rPr lang="en-US" sz="22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?</a:t>
            </a:r>
            <a:endParaRPr lang="en-US" sz="2200" dirty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641689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1150934"/>
            <a:ext cx="6254044" cy="1362075"/>
          </a:xfrm>
        </p:spPr>
        <p:txBody>
          <a:bodyPr/>
          <a:lstStyle/>
          <a:p>
            <a:r>
              <a:rPr lang="en-US" b="1" dirty="0" err="1" smtClean="0"/>
              <a:t>Tutela</a:t>
            </a:r>
            <a:r>
              <a:rPr lang="en-US" b="1" dirty="0" smtClean="0"/>
              <a:t> </a:t>
            </a:r>
            <a:r>
              <a:rPr lang="en-US" b="1" dirty="0" err="1" smtClean="0"/>
              <a:t>Provis</a:t>
            </a:r>
            <a:r>
              <a:rPr lang="en-US" b="1" dirty="0" err="1" smtClean="0"/>
              <a:t>ória</a:t>
            </a:r>
            <a:r>
              <a:rPr lang="en-US" b="1" dirty="0" smtClean="0"/>
              <a:t> </a:t>
            </a:r>
            <a:r>
              <a:rPr lang="en-US" b="1" dirty="0" err="1" smtClean="0"/>
              <a:t>em</a:t>
            </a:r>
            <a:r>
              <a:rPr lang="en-US" b="1" dirty="0" smtClean="0"/>
              <a:t> </a:t>
            </a:r>
            <a:r>
              <a:rPr lang="en-US" b="1" dirty="0" err="1" smtClean="0"/>
              <a:t>Ação</a:t>
            </a:r>
            <a:r>
              <a:rPr lang="en-US" b="1" dirty="0" smtClean="0"/>
              <a:t> </a:t>
            </a:r>
            <a:r>
              <a:rPr lang="en-US" b="1" dirty="0" err="1" smtClean="0"/>
              <a:t>Rescisória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189944"/>
            <a:ext cx="6231467" cy="1844902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Art. 969. A </a:t>
            </a:r>
            <a:r>
              <a:rPr lang="en-US" sz="2400" b="1" dirty="0" err="1" smtClean="0"/>
              <a:t>propositura</a:t>
            </a:r>
            <a:r>
              <a:rPr lang="en-US" sz="2400" b="1" dirty="0" smtClean="0"/>
              <a:t> da </a:t>
            </a:r>
            <a:r>
              <a:rPr lang="en-US" sz="2400" b="1" dirty="0" err="1" smtClean="0"/>
              <a:t>A</a:t>
            </a:r>
            <a:r>
              <a:rPr lang="en-US" sz="2400" b="1" dirty="0" err="1" smtClean="0"/>
              <a:t>ção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Rescisória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não</a:t>
            </a:r>
            <a:r>
              <a:rPr lang="en-US" sz="2400" b="1" dirty="0" smtClean="0"/>
              <a:t> impede o </a:t>
            </a:r>
            <a:r>
              <a:rPr lang="en-US" sz="2400" b="1" dirty="0" err="1" smtClean="0"/>
              <a:t>cumprimento</a:t>
            </a:r>
            <a:r>
              <a:rPr lang="en-US" sz="2400" b="1" dirty="0" smtClean="0"/>
              <a:t> da </a:t>
            </a:r>
            <a:r>
              <a:rPr lang="en-US" sz="2400" b="1" dirty="0" err="1" smtClean="0"/>
              <a:t>decisão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rescindenda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ressalvada</a:t>
            </a:r>
            <a:r>
              <a:rPr lang="en-US" sz="2400" b="1" dirty="0" smtClean="0"/>
              <a:t> a </a:t>
            </a:r>
            <a:r>
              <a:rPr lang="en-US" sz="2400" b="1" dirty="0" err="1" smtClean="0"/>
              <a:t>concessão</a:t>
            </a:r>
            <a:r>
              <a:rPr lang="en-US" sz="2400" b="1" dirty="0" smtClean="0"/>
              <a:t> da </a:t>
            </a:r>
            <a:r>
              <a:rPr lang="en-US" sz="2400" b="1" dirty="0" err="1" smtClean="0"/>
              <a:t>tutela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provisória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09233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1150934"/>
            <a:ext cx="6254044" cy="1362075"/>
          </a:xfrm>
        </p:spPr>
        <p:txBody>
          <a:bodyPr/>
          <a:lstStyle/>
          <a:p>
            <a:r>
              <a:rPr lang="en-US" b="1" dirty="0" err="1" smtClean="0"/>
              <a:t>Tutela</a:t>
            </a:r>
            <a:r>
              <a:rPr lang="en-US" b="1" dirty="0" smtClean="0"/>
              <a:t> </a:t>
            </a:r>
            <a:r>
              <a:rPr lang="en-US" b="1" dirty="0" err="1" smtClean="0"/>
              <a:t>Provis</a:t>
            </a:r>
            <a:r>
              <a:rPr lang="en-US" b="1" dirty="0" err="1" smtClean="0"/>
              <a:t>ória</a:t>
            </a:r>
            <a:r>
              <a:rPr lang="en-US" b="1" dirty="0" smtClean="0"/>
              <a:t> </a:t>
            </a:r>
            <a:r>
              <a:rPr lang="en-US" b="1" dirty="0" err="1" smtClean="0"/>
              <a:t>em</a:t>
            </a:r>
            <a:r>
              <a:rPr lang="en-US" b="1" dirty="0" smtClean="0"/>
              <a:t> </a:t>
            </a:r>
            <a:r>
              <a:rPr lang="en-US" b="1" dirty="0" err="1" smtClean="0"/>
              <a:t>Ação</a:t>
            </a:r>
            <a:r>
              <a:rPr lang="en-US" b="1" dirty="0" smtClean="0"/>
              <a:t> </a:t>
            </a:r>
            <a:r>
              <a:rPr lang="en-US" b="1" dirty="0" err="1" smtClean="0"/>
              <a:t>Rescisória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189944"/>
            <a:ext cx="6231467" cy="1844902"/>
          </a:xfrm>
        </p:spPr>
        <p:txBody>
          <a:bodyPr>
            <a:normAutofit/>
          </a:bodyPr>
          <a:lstStyle/>
          <a:p>
            <a:r>
              <a:rPr lang="en-US" sz="2400" b="1" dirty="0" err="1" smtClean="0"/>
              <a:t>Tutela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fulcrada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Evid</a:t>
            </a:r>
            <a:r>
              <a:rPr lang="en-US" sz="2400" b="1" dirty="0" err="1" smtClean="0"/>
              <a:t>ência</a:t>
            </a:r>
            <a:endParaRPr lang="en-US" sz="2400" b="1" dirty="0" smtClean="0"/>
          </a:p>
          <a:p>
            <a:endParaRPr lang="en-US" sz="2400" b="1" dirty="0"/>
          </a:p>
          <a:p>
            <a:r>
              <a:rPr lang="en-US" sz="2400" b="1" dirty="0" err="1" smtClean="0"/>
              <a:t>Tutela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fulcada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Urgência</a:t>
            </a:r>
            <a:r>
              <a:rPr lang="en-US" sz="2400" b="1" dirty="0" smtClean="0"/>
              <a:t> </a:t>
            </a:r>
          </a:p>
          <a:p>
            <a:r>
              <a:rPr lang="en-US" sz="2400" b="1" dirty="0" smtClean="0"/>
              <a:t>(</a:t>
            </a:r>
            <a:r>
              <a:rPr lang="en-US" sz="2400" b="1" dirty="0" err="1" smtClean="0"/>
              <a:t>antecipada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cautelar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19004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1150934"/>
            <a:ext cx="6254044" cy="1362075"/>
          </a:xfrm>
        </p:spPr>
        <p:txBody>
          <a:bodyPr/>
          <a:lstStyle/>
          <a:p>
            <a:r>
              <a:rPr lang="en-US" b="1" dirty="0" err="1" smtClean="0"/>
              <a:t>Tutela</a:t>
            </a:r>
            <a:r>
              <a:rPr lang="en-US" b="1" dirty="0" smtClean="0"/>
              <a:t> </a:t>
            </a:r>
            <a:r>
              <a:rPr lang="en-US" b="1" dirty="0" err="1" smtClean="0"/>
              <a:t>Provis</a:t>
            </a:r>
            <a:r>
              <a:rPr lang="en-US" b="1" dirty="0" err="1" smtClean="0"/>
              <a:t>ória</a:t>
            </a:r>
            <a:r>
              <a:rPr lang="en-US" b="1" dirty="0" smtClean="0"/>
              <a:t> </a:t>
            </a:r>
            <a:r>
              <a:rPr lang="en-US" b="1" dirty="0" err="1" smtClean="0"/>
              <a:t>em</a:t>
            </a:r>
            <a:r>
              <a:rPr lang="en-US" b="1" dirty="0" smtClean="0"/>
              <a:t> </a:t>
            </a:r>
            <a:r>
              <a:rPr lang="en-US" b="1" dirty="0" err="1" smtClean="0"/>
              <a:t>Ação</a:t>
            </a:r>
            <a:r>
              <a:rPr lang="en-US" b="1" dirty="0" smtClean="0"/>
              <a:t> </a:t>
            </a:r>
            <a:r>
              <a:rPr lang="en-US" b="1" dirty="0" err="1" smtClean="0"/>
              <a:t>Rescisória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189944"/>
            <a:ext cx="6231467" cy="1844902"/>
          </a:xfrm>
        </p:spPr>
        <p:txBody>
          <a:bodyPr>
            <a:normAutofit/>
          </a:bodyPr>
          <a:lstStyle/>
          <a:p>
            <a:r>
              <a:rPr lang="en-US" sz="2400" b="1" dirty="0" err="1" smtClean="0"/>
              <a:t>Pode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recair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sobre</a:t>
            </a:r>
            <a:r>
              <a:rPr lang="en-US" sz="2400" b="1" dirty="0" smtClean="0"/>
              <a:t> o </a:t>
            </a:r>
            <a:r>
              <a:rPr lang="en-US" sz="2400" b="1" dirty="0" err="1" smtClean="0"/>
              <a:t>ju</a:t>
            </a:r>
            <a:r>
              <a:rPr lang="en-US" sz="2400" b="1" dirty="0" err="1" smtClean="0"/>
              <a:t>ízo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rescindente</a:t>
            </a:r>
            <a:endParaRPr lang="en-US" sz="2400" b="1" dirty="0" smtClean="0"/>
          </a:p>
          <a:p>
            <a:endParaRPr lang="en-US" sz="2400" b="1" dirty="0"/>
          </a:p>
          <a:p>
            <a:r>
              <a:rPr lang="en-US" sz="2400" b="1" dirty="0" err="1" smtClean="0"/>
              <a:t>Poder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recair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sobre</a:t>
            </a:r>
            <a:r>
              <a:rPr lang="en-US" sz="2400" b="1" dirty="0" smtClean="0"/>
              <a:t> o </a:t>
            </a:r>
            <a:r>
              <a:rPr lang="en-US" sz="2400" b="1" dirty="0" err="1" smtClean="0"/>
              <a:t>juízo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rescisório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484583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17300</TotalTime>
  <Words>2940</Words>
  <Application>Microsoft Macintosh PowerPoint</Application>
  <PresentationFormat>On-screen Show (4:3)</PresentationFormat>
  <Paragraphs>322</Paragraphs>
  <Slides>54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Pushpin</vt:lpstr>
      <vt:lpstr>Ação Rescisória </vt:lpstr>
      <vt:lpstr>Contexto</vt:lpstr>
      <vt:lpstr>Conceito e Objetivo</vt:lpstr>
      <vt:lpstr>PowerPoint Presentation</vt:lpstr>
      <vt:lpstr>Objeto</vt:lpstr>
      <vt:lpstr>Objeto</vt:lpstr>
      <vt:lpstr>Objeto</vt:lpstr>
      <vt:lpstr>Objeto</vt:lpstr>
      <vt:lpstr>PowerPoint Presentation</vt:lpstr>
      <vt:lpstr>Ação Anulatória x Ação Rescisória</vt:lpstr>
      <vt:lpstr>Legitimidade Ativa</vt:lpstr>
      <vt:lpstr>Legitimidade Ativa</vt:lpstr>
      <vt:lpstr>Legitimidade Passiva</vt:lpstr>
      <vt:lpstr>Legitimidade e Substituto Processual</vt:lpstr>
      <vt:lpstr>Competência</vt:lpstr>
      <vt:lpstr>Incompetência e Remessa</vt:lpstr>
      <vt:lpstr>Incompetência e Remessa</vt:lpstr>
      <vt:lpstr>Prazo para Propositura</vt:lpstr>
      <vt:lpstr>Prazo</vt:lpstr>
      <vt:lpstr>Prazo</vt:lpstr>
      <vt:lpstr>Caução</vt:lpstr>
      <vt:lpstr>Valor da Causa</vt:lpstr>
      <vt:lpstr>PowerPoint Presentation</vt:lpstr>
      <vt:lpstr>PowerPoint Presentation</vt:lpstr>
      <vt:lpstr>PowerPoint Presentation</vt:lpstr>
      <vt:lpstr>Procedimento</vt:lpstr>
      <vt:lpstr>Procedimento</vt:lpstr>
      <vt:lpstr>Procedimento</vt:lpstr>
      <vt:lpstr>PowerPoint Presentation</vt:lpstr>
      <vt:lpstr>É possível ajuizar Ação Rescisória em face de Acórdão proferido em sede de Ação Rescisória?</vt:lpstr>
      <vt:lpstr>Hipóteses de Cabimento</vt:lpstr>
      <vt:lpstr>I - se verificar que foi proferida por força de prevaricação, concussão ou corrupção do juiz;</vt:lpstr>
      <vt:lpstr>I - se verificar que foi proferida por força de prevaricação, concussão ou corrupção do juiz;</vt:lpstr>
      <vt:lpstr>II - for proferida por juiz impedido ou por juízo absolutamente incompetente;</vt:lpstr>
      <vt:lpstr>II - for proferida por juiz impedido ou por juízo absolutamente incompetente;</vt:lpstr>
      <vt:lpstr>III - resultar de dolo ou coação da parte vencedora em detrimento da parte vencida ou, ainda, de simulação ou colusão entre as partes, a fim de fraudar a lei;</vt:lpstr>
      <vt:lpstr>III - resultar de dolo ou coação da parte vencedora em detrimento da parte vencida ou, ainda, de simulação ou colusão entre as partes, a fim de fraudar a lei;</vt:lpstr>
      <vt:lpstr>III - resultar de dolo ou coação da parte vencedora em detrimento da parte vencida ou, ainda, de simulação ou colusão entre as partes, a fim de fraudar a lei;</vt:lpstr>
      <vt:lpstr>IV - ofender a coisa julgada;</vt:lpstr>
      <vt:lpstr>IV - ofender a coisa julgada;</vt:lpstr>
      <vt:lpstr>V - violar manifestamente norma jurídica;</vt:lpstr>
      <vt:lpstr>V - violar manifestamente norma jurídica;</vt:lpstr>
      <vt:lpstr>PowerPoint Presentation</vt:lpstr>
      <vt:lpstr>PowerPoint Presentation</vt:lpstr>
      <vt:lpstr>PowerPoint Presentation</vt:lpstr>
      <vt:lpstr>VI - for fundada em prova cuja falsidade tenha sido apurada em processo criminal ou venha a ser demonstrada na própria ação rescisória;</vt:lpstr>
      <vt:lpstr>VII - obtiver o autor, posteriormente ao trânsito em julgado, prova nova cuja existência ignorava ou de que não pôde fazer uso, capaz, por si só, de lhe assegurar pronunciamento favorável;</vt:lpstr>
      <vt:lpstr>PowerPoint Presentation</vt:lpstr>
      <vt:lpstr>VIII - for fundada em erro de fato verificável do exame dos autos.  § 1o Há erro de fato quando a decisão rescindenda admitir fato inexistente ou quando considerar inexistente fato efetivamente ocorrido, sendo indispensável, em ambos os casos, que o fato não represente ponto controvertido sobre o qual o juiz deveria ter se pronunciado.</vt:lpstr>
      <vt:lpstr>Não represente ponto controvertido sobre o qual o juiz devia se pronunciar </vt:lpstr>
      <vt:lpstr>Questionamentos Finais?</vt:lpstr>
      <vt:lpstr>Tutela Provisória em Ação Rescisória</vt:lpstr>
      <vt:lpstr>Tutela Provisória em Ação Rescisória</vt:lpstr>
      <vt:lpstr>Tutela Provisória em Ação Rescisória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Ação Rescisória</dc:title>
  <dc:creator>Rafael Menezes</dc:creator>
  <cp:lastModifiedBy>Rafael Menezes</cp:lastModifiedBy>
  <cp:revision>39</cp:revision>
  <dcterms:created xsi:type="dcterms:W3CDTF">2017-06-16T13:59:23Z</dcterms:created>
  <dcterms:modified xsi:type="dcterms:W3CDTF">2017-06-28T14:22:49Z</dcterms:modified>
</cp:coreProperties>
</file>