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3" r:id="rId2"/>
    <p:sldId id="257" r:id="rId3"/>
    <p:sldId id="258" r:id="rId4"/>
    <p:sldId id="256" r:id="rId5"/>
    <p:sldId id="259" r:id="rId6"/>
    <p:sldId id="261" r:id="rId7"/>
    <p:sldId id="260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172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C68CC5-C8CE-9147-BC37-C20FEEA27063}" type="doc">
      <dgm:prSet loTypeId="urn:microsoft.com/office/officeart/2008/layout/BendingPictureCaption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ED8EAFA6-410A-DD4F-95FD-E38171B6A03B}">
      <dgm:prSet phldrT="[Text]"/>
      <dgm:spPr/>
      <dgm:t>
        <a:bodyPr/>
        <a:lstStyle/>
        <a:p>
          <a:r>
            <a:rPr lang="en-US" dirty="0" smtClean="0"/>
            <a:t>ORDIN</a:t>
          </a:r>
          <a:r>
            <a:rPr lang="en-US" dirty="0" smtClean="0"/>
            <a:t>ÁRIA</a:t>
          </a:r>
          <a:endParaRPr lang="en-US" dirty="0"/>
        </a:p>
      </dgm:t>
    </dgm:pt>
    <dgm:pt modelId="{D4832BF2-22F6-4343-87F9-96CD6BBAB3DF}" type="parTrans" cxnId="{D8FECB6A-089E-E147-B647-F99561C939C3}">
      <dgm:prSet/>
      <dgm:spPr/>
      <dgm:t>
        <a:bodyPr/>
        <a:lstStyle/>
        <a:p>
          <a:endParaRPr lang="en-US"/>
        </a:p>
      </dgm:t>
    </dgm:pt>
    <dgm:pt modelId="{C234639D-A9D4-4B4F-8C70-77BD61227A13}" type="sibTrans" cxnId="{D8FECB6A-089E-E147-B647-F99561C939C3}">
      <dgm:prSet/>
      <dgm:spPr/>
      <dgm:t>
        <a:bodyPr/>
        <a:lstStyle/>
        <a:p>
          <a:endParaRPr lang="en-US"/>
        </a:p>
      </dgm:t>
    </dgm:pt>
    <dgm:pt modelId="{BAC498E3-6E38-A44F-8A5F-45E1444BDAD9}">
      <dgm:prSet phldrT="[Text]"/>
      <dgm:spPr/>
      <dgm:t>
        <a:bodyPr/>
        <a:lstStyle/>
        <a:p>
          <a:r>
            <a:rPr lang="en-US" dirty="0" smtClean="0"/>
            <a:t>EXTRAORDIN</a:t>
          </a:r>
          <a:r>
            <a:rPr lang="en-US" dirty="0" smtClean="0"/>
            <a:t>ÁRIA</a:t>
          </a:r>
          <a:endParaRPr lang="en-US" dirty="0"/>
        </a:p>
      </dgm:t>
    </dgm:pt>
    <dgm:pt modelId="{0A6D84CD-07A6-9A40-8A26-461EECD75185}" type="parTrans" cxnId="{FEEBA92D-195C-974E-91C2-EC75C27DD31F}">
      <dgm:prSet/>
      <dgm:spPr/>
      <dgm:t>
        <a:bodyPr/>
        <a:lstStyle/>
        <a:p>
          <a:endParaRPr lang="en-US"/>
        </a:p>
      </dgm:t>
    </dgm:pt>
    <dgm:pt modelId="{394B378F-A342-9B4C-A2A3-3A562FF9653E}" type="sibTrans" cxnId="{FEEBA92D-195C-974E-91C2-EC75C27DD31F}">
      <dgm:prSet/>
      <dgm:spPr/>
      <dgm:t>
        <a:bodyPr/>
        <a:lstStyle/>
        <a:p>
          <a:endParaRPr lang="en-US"/>
        </a:p>
      </dgm:t>
    </dgm:pt>
    <dgm:pt modelId="{A4E95447-91D5-4D4F-AEA0-2F76785574EC}" type="pres">
      <dgm:prSet presAssocID="{45C68CC5-C8CE-9147-BC37-C20FEEA27063}" presName="diagram" presStyleCnt="0">
        <dgm:presLayoutVars>
          <dgm:dir/>
        </dgm:presLayoutVars>
      </dgm:prSet>
      <dgm:spPr/>
    </dgm:pt>
    <dgm:pt modelId="{4E324B18-AA8D-C949-A337-C1D19DFA2A68}" type="pres">
      <dgm:prSet presAssocID="{ED8EAFA6-410A-DD4F-95FD-E38171B6A03B}" presName="composite" presStyleCnt="0"/>
      <dgm:spPr/>
    </dgm:pt>
    <dgm:pt modelId="{7CFFB32E-8F52-B642-980D-04A76FADC879}" type="pres">
      <dgm:prSet presAssocID="{ED8EAFA6-410A-DD4F-95FD-E38171B6A03B}" presName="Image" presStyleLbl="bgShp" presStyleIdx="0" presStyleCnt="2"/>
      <dgm:spPr/>
    </dgm:pt>
    <dgm:pt modelId="{EC61F545-6A57-E84B-8BF3-C6E0A35DB658}" type="pres">
      <dgm:prSet presAssocID="{ED8EAFA6-410A-DD4F-95FD-E38171B6A03B}" presName="Parent" presStyleLbl="node0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B8C64F-9554-8E4C-8DAE-DB3E5FCB85D1}" type="pres">
      <dgm:prSet presAssocID="{C234639D-A9D4-4B4F-8C70-77BD61227A13}" presName="sibTrans" presStyleCnt="0"/>
      <dgm:spPr/>
    </dgm:pt>
    <dgm:pt modelId="{3DA5C960-8B90-EB45-B2CC-65C32B003E32}" type="pres">
      <dgm:prSet presAssocID="{BAC498E3-6E38-A44F-8A5F-45E1444BDAD9}" presName="composite" presStyleCnt="0"/>
      <dgm:spPr/>
    </dgm:pt>
    <dgm:pt modelId="{B3F12EAA-2664-244B-AF97-120F6640792B}" type="pres">
      <dgm:prSet presAssocID="{BAC498E3-6E38-A44F-8A5F-45E1444BDAD9}" presName="Image" presStyleLbl="bgShp" presStyleIdx="1" presStyleCnt="2"/>
      <dgm:spPr/>
    </dgm:pt>
    <dgm:pt modelId="{A02818D7-FD1D-E247-9C19-4A7D1AB501D8}" type="pres">
      <dgm:prSet presAssocID="{BAC498E3-6E38-A44F-8A5F-45E1444BDAD9}" presName="Parent" presStyleLbl="node0" presStyleIdx="1" presStyleCnt="2">
        <dgm:presLayoutVars>
          <dgm:bulletEnabled val="1"/>
        </dgm:presLayoutVars>
      </dgm:prSet>
      <dgm:spPr/>
    </dgm:pt>
  </dgm:ptLst>
  <dgm:cxnLst>
    <dgm:cxn modelId="{E5F790AD-42E0-7142-8B6E-E2DD93F6352D}" type="presOf" srcId="{45C68CC5-C8CE-9147-BC37-C20FEEA27063}" destId="{A4E95447-91D5-4D4F-AEA0-2F76785574EC}" srcOrd="0" destOrd="0" presId="urn:microsoft.com/office/officeart/2008/layout/BendingPictureCaption"/>
    <dgm:cxn modelId="{FEEBA92D-195C-974E-91C2-EC75C27DD31F}" srcId="{45C68CC5-C8CE-9147-BC37-C20FEEA27063}" destId="{BAC498E3-6E38-A44F-8A5F-45E1444BDAD9}" srcOrd="1" destOrd="0" parTransId="{0A6D84CD-07A6-9A40-8A26-461EECD75185}" sibTransId="{394B378F-A342-9B4C-A2A3-3A562FF9653E}"/>
    <dgm:cxn modelId="{7A5CA680-2DC2-2748-A530-95659201C5F0}" type="presOf" srcId="{BAC498E3-6E38-A44F-8A5F-45E1444BDAD9}" destId="{A02818D7-FD1D-E247-9C19-4A7D1AB501D8}" srcOrd="0" destOrd="0" presId="urn:microsoft.com/office/officeart/2008/layout/BendingPictureCaption"/>
    <dgm:cxn modelId="{D8FECB6A-089E-E147-B647-F99561C939C3}" srcId="{45C68CC5-C8CE-9147-BC37-C20FEEA27063}" destId="{ED8EAFA6-410A-DD4F-95FD-E38171B6A03B}" srcOrd="0" destOrd="0" parTransId="{D4832BF2-22F6-4343-87F9-96CD6BBAB3DF}" sibTransId="{C234639D-A9D4-4B4F-8C70-77BD61227A13}"/>
    <dgm:cxn modelId="{97553994-6A3F-824D-9238-933E2EA52215}" type="presOf" srcId="{ED8EAFA6-410A-DD4F-95FD-E38171B6A03B}" destId="{EC61F545-6A57-E84B-8BF3-C6E0A35DB658}" srcOrd="0" destOrd="0" presId="urn:microsoft.com/office/officeart/2008/layout/BendingPictureCaption"/>
    <dgm:cxn modelId="{447B5E74-AD0E-784A-88AB-47B5F1814170}" type="presParOf" srcId="{A4E95447-91D5-4D4F-AEA0-2F76785574EC}" destId="{4E324B18-AA8D-C949-A337-C1D19DFA2A68}" srcOrd="0" destOrd="0" presId="urn:microsoft.com/office/officeart/2008/layout/BendingPictureCaption"/>
    <dgm:cxn modelId="{68E0DE7F-4CD8-7F43-B39C-F5C7CBE1F22B}" type="presParOf" srcId="{4E324B18-AA8D-C949-A337-C1D19DFA2A68}" destId="{7CFFB32E-8F52-B642-980D-04A76FADC879}" srcOrd="0" destOrd="0" presId="urn:microsoft.com/office/officeart/2008/layout/BendingPictureCaption"/>
    <dgm:cxn modelId="{0D3C271C-FA96-904A-ACCA-F36A037C1462}" type="presParOf" srcId="{4E324B18-AA8D-C949-A337-C1D19DFA2A68}" destId="{EC61F545-6A57-E84B-8BF3-C6E0A35DB658}" srcOrd="1" destOrd="0" presId="urn:microsoft.com/office/officeart/2008/layout/BendingPictureCaption"/>
    <dgm:cxn modelId="{E9119DCB-CF4D-D84F-A25A-A0075961F618}" type="presParOf" srcId="{A4E95447-91D5-4D4F-AEA0-2F76785574EC}" destId="{79B8C64F-9554-8E4C-8DAE-DB3E5FCB85D1}" srcOrd="1" destOrd="0" presId="urn:microsoft.com/office/officeart/2008/layout/BendingPictureCaption"/>
    <dgm:cxn modelId="{9C07DA80-A122-1A44-B04F-A45CF600EE7E}" type="presParOf" srcId="{A4E95447-91D5-4D4F-AEA0-2F76785574EC}" destId="{3DA5C960-8B90-EB45-B2CC-65C32B003E32}" srcOrd="2" destOrd="0" presId="urn:microsoft.com/office/officeart/2008/layout/BendingPictureCaption"/>
    <dgm:cxn modelId="{B8099561-CB32-1748-9B7F-76E3EF607433}" type="presParOf" srcId="{3DA5C960-8B90-EB45-B2CC-65C32B003E32}" destId="{B3F12EAA-2664-244B-AF97-120F6640792B}" srcOrd="0" destOrd="0" presId="urn:microsoft.com/office/officeart/2008/layout/BendingPictureCaption"/>
    <dgm:cxn modelId="{EA24B2B5-BD37-EC41-BE94-8D47377A8C44}" type="presParOf" srcId="{3DA5C960-8B90-EB45-B2CC-65C32B003E32}" destId="{A02818D7-FD1D-E247-9C19-4A7D1AB501D8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FFB32E-8F52-B642-980D-04A76FADC879}">
      <dsp:nvSpPr>
        <dsp:cNvPr id="0" name=""/>
        <dsp:cNvSpPr/>
      </dsp:nvSpPr>
      <dsp:spPr>
        <a:xfrm>
          <a:off x="1240267" y="0"/>
          <a:ext cx="1412756" cy="1044022"/>
        </a:xfrm>
        <a:prstGeom prst="rect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C61F545-6A57-E84B-8BF3-C6E0A35DB658}">
      <dsp:nvSpPr>
        <dsp:cNvPr id="0" name=""/>
        <dsp:cNvSpPr/>
      </dsp:nvSpPr>
      <dsp:spPr>
        <a:xfrm>
          <a:off x="1525824" y="854721"/>
          <a:ext cx="1217375" cy="29255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en-US" sz="1200" kern="1200" dirty="0" smtClean="0"/>
            <a:t>ORDIN</a:t>
          </a:r>
          <a:r>
            <a:rPr lang="en-US" sz="1200" kern="1200" dirty="0" smtClean="0"/>
            <a:t>ÁRIA</a:t>
          </a:r>
          <a:endParaRPr lang="en-US" sz="1200" kern="1200" dirty="0"/>
        </a:p>
      </dsp:txBody>
      <dsp:txXfrm>
        <a:off x="1525824" y="854721"/>
        <a:ext cx="1217375" cy="292555"/>
      </dsp:txXfrm>
    </dsp:sp>
    <dsp:sp modelId="{B3F12EAA-2664-244B-AF97-120F6640792B}">
      <dsp:nvSpPr>
        <dsp:cNvPr id="0" name=""/>
        <dsp:cNvSpPr/>
      </dsp:nvSpPr>
      <dsp:spPr>
        <a:xfrm>
          <a:off x="3352800" y="0"/>
          <a:ext cx="1412756" cy="1044022"/>
        </a:xfrm>
        <a:prstGeom prst="rect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02818D7-FD1D-E247-9C19-4A7D1AB501D8}">
      <dsp:nvSpPr>
        <dsp:cNvPr id="0" name=""/>
        <dsp:cNvSpPr/>
      </dsp:nvSpPr>
      <dsp:spPr>
        <a:xfrm>
          <a:off x="3638357" y="854721"/>
          <a:ext cx="1217375" cy="29255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en-US" sz="1200" kern="1200" dirty="0" smtClean="0"/>
            <a:t>EXTRAORDIN</a:t>
          </a:r>
          <a:r>
            <a:rPr lang="en-US" sz="1200" kern="1200" dirty="0" smtClean="0"/>
            <a:t>ÁRIA</a:t>
          </a:r>
          <a:endParaRPr lang="en-US" sz="1200" kern="1200" dirty="0"/>
        </a:p>
      </dsp:txBody>
      <dsp:txXfrm>
        <a:off x="3638357" y="854721"/>
        <a:ext cx="1217375" cy="2925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A71DBF9-0252-CB41-9060-8413A7DE07E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8706BDBA-334D-AE4A-B72D-10D3168022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DBF9-0252-CB41-9060-8413A7DE07E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BDBA-334D-AE4A-B72D-10D3168022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DBF9-0252-CB41-9060-8413A7DE07E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BDBA-334D-AE4A-B72D-10D3168022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DBF9-0252-CB41-9060-8413A7DE07E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BDBA-334D-AE4A-B72D-10D3168022D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DBF9-0252-CB41-9060-8413A7DE07E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BDBA-334D-AE4A-B72D-10D3168022D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DBF9-0252-CB41-9060-8413A7DE07E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BDBA-334D-AE4A-B72D-10D3168022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DBF9-0252-CB41-9060-8413A7DE07E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BDBA-334D-AE4A-B72D-10D3168022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A71DBF9-0252-CB41-9060-8413A7DE07E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8706BDBA-334D-AE4A-B72D-10D3168022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A71DBF9-0252-CB41-9060-8413A7DE07E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8706BDBA-334D-AE4A-B72D-10D3168022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DBF9-0252-CB41-9060-8413A7DE07E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BDBA-334D-AE4A-B72D-10D3168022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DBF9-0252-CB41-9060-8413A7DE07E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6BDBA-334D-AE4A-B72D-10D3168022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A71DBF9-0252-CB41-9060-8413A7DE07E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8706BDBA-334D-AE4A-B72D-10D3168022D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 smtClean="0"/>
              <a:t>Tutela</a:t>
            </a:r>
            <a:r>
              <a:rPr lang="en-US" b="1" dirty="0" smtClean="0"/>
              <a:t> </a:t>
            </a:r>
            <a:r>
              <a:rPr lang="en-US" b="1" dirty="0" err="1" smtClean="0"/>
              <a:t>Executiva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Legitimidade</a:t>
            </a:r>
            <a:r>
              <a:rPr lang="en-US" dirty="0" smtClean="0"/>
              <a:t> do </a:t>
            </a:r>
            <a:r>
              <a:rPr lang="en-US" dirty="0" err="1" smtClean="0"/>
              <a:t>Minist</a:t>
            </a:r>
            <a:r>
              <a:rPr lang="en-US" dirty="0" err="1" smtClean="0"/>
              <a:t>ério</a:t>
            </a:r>
            <a:r>
              <a:rPr lang="en-US" dirty="0" smtClean="0"/>
              <a:t> </a:t>
            </a:r>
            <a:r>
              <a:rPr lang="en-US" dirty="0" err="1" smtClean="0"/>
              <a:t>Público</a:t>
            </a:r>
            <a:r>
              <a:rPr lang="en-US" dirty="0" smtClean="0"/>
              <a:t> e as </a:t>
            </a:r>
            <a:r>
              <a:rPr lang="en-US" dirty="0" err="1" smtClean="0"/>
              <a:t>Decisões</a:t>
            </a:r>
            <a:r>
              <a:rPr lang="en-US" dirty="0" smtClean="0"/>
              <a:t> do Tribunal de </a:t>
            </a:r>
            <a:r>
              <a:rPr lang="en-US" dirty="0" err="1" smtClean="0"/>
              <a:t>Contas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906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T</a:t>
            </a:r>
            <a:r>
              <a:rPr lang="en-US" b="1" dirty="0" err="1" smtClean="0"/>
              <a:t>ítulos</a:t>
            </a:r>
            <a:r>
              <a:rPr lang="en-US" b="1" dirty="0" smtClean="0"/>
              <a:t> </a:t>
            </a:r>
            <a:r>
              <a:rPr lang="en-US" b="1" dirty="0" err="1" smtClean="0"/>
              <a:t>Executivos</a:t>
            </a:r>
            <a:r>
              <a:rPr lang="en-US" b="1" dirty="0" smtClean="0"/>
              <a:t> </a:t>
            </a:r>
            <a:r>
              <a:rPr lang="en-US" b="1" dirty="0" err="1" smtClean="0"/>
              <a:t>Extrajudiciais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527674"/>
            <a:ext cx="696524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Franklin Gothic Book"/>
                <a:cs typeface="Franklin Gothic Book"/>
              </a:rPr>
              <a:t>Art. 71. O </a:t>
            </a:r>
            <a:r>
              <a:rPr lang="en-US" sz="2000" dirty="0" err="1">
                <a:latin typeface="Franklin Gothic Book"/>
                <a:cs typeface="Franklin Gothic Book"/>
              </a:rPr>
              <a:t>controle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externo</a:t>
            </a:r>
            <a:r>
              <a:rPr lang="en-US" sz="2000" dirty="0">
                <a:latin typeface="Franklin Gothic Book"/>
                <a:cs typeface="Franklin Gothic Book"/>
              </a:rPr>
              <a:t>, a cargo do </a:t>
            </a:r>
            <a:r>
              <a:rPr lang="en-US" sz="2000" dirty="0" err="1">
                <a:latin typeface="Franklin Gothic Book"/>
                <a:cs typeface="Franklin Gothic Book"/>
              </a:rPr>
              <a:t>Congresso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Nacional</a:t>
            </a:r>
            <a:r>
              <a:rPr lang="en-US" sz="2000" dirty="0"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latin typeface="Franklin Gothic Book"/>
                <a:cs typeface="Franklin Gothic Book"/>
              </a:rPr>
              <a:t>será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exercido</a:t>
            </a:r>
            <a:r>
              <a:rPr lang="en-US" sz="2000" dirty="0">
                <a:latin typeface="Franklin Gothic Book"/>
                <a:cs typeface="Franklin Gothic Book"/>
              </a:rPr>
              <a:t> com o </a:t>
            </a:r>
            <a:r>
              <a:rPr lang="en-US" sz="2000" dirty="0" err="1">
                <a:latin typeface="Franklin Gothic Book"/>
                <a:cs typeface="Franklin Gothic Book"/>
              </a:rPr>
              <a:t>auxílio</a:t>
            </a:r>
            <a:r>
              <a:rPr lang="en-US" sz="2000" dirty="0">
                <a:latin typeface="Franklin Gothic Book"/>
                <a:cs typeface="Franklin Gothic Book"/>
              </a:rPr>
              <a:t> do </a:t>
            </a:r>
            <a:r>
              <a:rPr lang="en-US" sz="2000" b="1" dirty="0">
                <a:latin typeface="Franklin Gothic Book"/>
                <a:cs typeface="Franklin Gothic Book"/>
              </a:rPr>
              <a:t>Tribunal de </a:t>
            </a:r>
            <a:r>
              <a:rPr lang="en-US" sz="2000" b="1" dirty="0" err="1">
                <a:latin typeface="Franklin Gothic Book"/>
                <a:cs typeface="Franklin Gothic Book"/>
              </a:rPr>
              <a:t>Contas</a:t>
            </a:r>
            <a:r>
              <a:rPr lang="en-US" sz="2000" b="1" dirty="0">
                <a:latin typeface="Franklin Gothic Book"/>
                <a:cs typeface="Franklin Gothic Book"/>
              </a:rPr>
              <a:t> da </a:t>
            </a:r>
            <a:r>
              <a:rPr lang="en-US" sz="2000" b="1" dirty="0" err="1">
                <a:latin typeface="Franklin Gothic Book"/>
                <a:cs typeface="Franklin Gothic Book"/>
              </a:rPr>
              <a:t>União</a:t>
            </a:r>
            <a:r>
              <a:rPr lang="en-US" sz="2000" dirty="0">
                <a:latin typeface="Franklin Gothic Book"/>
                <a:cs typeface="Franklin Gothic Book"/>
              </a:rPr>
              <a:t>, </a:t>
            </a:r>
            <a:r>
              <a:rPr lang="en-US" sz="2000" dirty="0" err="1">
                <a:latin typeface="Franklin Gothic Book"/>
                <a:cs typeface="Franklin Gothic Book"/>
              </a:rPr>
              <a:t>ao</a:t>
            </a:r>
            <a:r>
              <a:rPr lang="en-US" sz="2000" dirty="0"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latin typeface="Franklin Gothic Book"/>
                <a:cs typeface="Franklin Gothic Book"/>
              </a:rPr>
              <a:t>qual</a:t>
            </a:r>
            <a:r>
              <a:rPr lang="en-US" sz="2000" dirty="0">
                <a:latin typeface="Franklin Gothic Book"/>
                <a:cs typeface="Franklin Gothic Book"/>
              </a:rPr>
              <a:t> compete</a:t>
            </a:r>
            <a:r>
              <a:rPr lang="en-US" sz="2000" dirty="0" smtClean="0">
                <a:latin typeface="Franklin Gothic Book"/>
                <a:cs typeface="Franklin Gothic Book"/>
              </a:rPr>
              <a:t>:</a:t>
            </a:r>
          </a:p>
          <a:p>
            <a:pPr algn="just"/>
            <a:endParaRPr lang="en-US" sz="2000" dirty="0">
              <a:latin typeface="Franklin Gothic Book"/>
              <a:cs typeface="Franklin Gothic Book"/>
            </a:endParaRPr>
          </a:p>
          <a:p>
            <a:pPr algn="just"/>
            <a:r>
              <a:rPr lang="en-US" sz="2000" dirty="0" smtClean="0">
                <a:latin typeface="Franklin Gothic Book"/>
                <a:cs typeface="Franklin Gothic Book"/>
              </a:rPr>
              <a:t>[...]</a:t>
            </a:r>
            <a:endParaRPr lang="mr-IN" sz="2000" dirty="0" smtClean="0">
              <a:latin typeface="Franklin Gothic Book"/>
              <a:cs typeface="Franklin Gothic Book"/>
            </a:endParaRPr>
          </a:p>
          <a:p>
            <a:pPr algn="just"/>
            <a:endParaRPr lang="mr-IN" sz="2000" dirty="0">
              <a:latin typeface="Franklin Gothic Book"/>
              <a:cs typeface="Franklin Gothic Book"/>
            </a:endParaRPr>
          </a:p>
          <a:p>
            <a:pPr algn="just"/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§ 3º As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decisões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do Tribunal de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resulte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imputação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débito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multa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terão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eficácia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título</a:t>
            </a:r>
            <a:r>
              <a:rPr lang="en-US" sz="2000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executivo</a:t>
            </a:r>
            <a:r>
              <a:rPr lang="en-US" sz="2000" dirty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  <a:endParaRPr lang="en-US" sz="2000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3126746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Legitimidade</a:t>
            </a:r>
            <a:r>
              <a:rPr lang="en-US" b="1" dirty="0" smtClean="0"/>
              <a:t> do </a:t>
            </a:r>
            <a:r>
              <a:rPr lang="en-US" b="1" dirty="0" err="1" smtClean="0"/>
              <a:t>Minist</a:t>
            </a:r>
            <a:r>
              <a:rPr lang="en-US" b="1" dirty="0" err="1" smtClean="0"/>
              <a:t>ério</a:t>
            </a:r>
            <a:r>
              <a:rPr lang="en-US" b="1" dirty="0" smtClean="0"/>
              <a:t> </a:t>
            </a:r>
            <a:r>
              <a:rPr lang="en-US" b="1" dirty="0" err="1" smtClean="0"/>
              <a:t>Público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282398"/>
            <a:ext cx="696524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Art. 778.  </a:t>
            </a:r>
            <a:r>
              <a:rPr lang="en-US" sz="2000" dirty="0" err="1"/>
              <a:t>Pode</a:t>
            </a:r>
            <a:r>
              <a:rPr lang="en-US" sz="2000" dirty="0"/>
              <a:t> </a:t>
            </a:r>
            <a:r>
              <a:rPr lang="en-US" sz="2000" dirty="0" err="1"/>
              <a:t>promover</a:t>
            </a:r>
            <a:r>
              <a:rPr lang="en-US" sz="2000" dirty="0"/>
              <a:t> a </a:t>
            </a:r>
            <a:r>
              <a:rPr lang="en-US" sz="2000" dirty="0" err="1"/>
              <a:t>execução</a:t>
            </a:r>
            <a:r>
              <a:rPr lang="en-US" sz="2000" dirty="0"/>
              <a:t> </a:t>
            </a:r>
            <a:r>
              <a:rPr lang="en-US" sz="2000" dirty="0" err="1"/>
              <a:t>forçada</a:t>
            </a:r>
            <a:r>
              <a:rPr lang="en-US" sz="2000" dirty="0"/>
              <a:t> o </a:t>
            </a:r>
            <a:r>
              <a:rPr lang="en-US" sz="2000" dirty="0" err="1"/>
              <a:t>credor</a:t>
            </a:r>
            <a:r>
              <a:rPr lang="en-US" sz="2000" dirty="0"/>
              <a:t> a </a:t>
            </a:r>
            <a:r>
              <a:rPr lang="en-US" sz="2000" dirty="0" err="1"/>
              <a:t>quem</a:t>
            </a:r>
            <a:r>
              <a:rPr lang="en-US" sz="2000" dirty="0"/>
              <a:t> a lei </a:t>
            </a:r>
            <a:r>
              <a:rPr lang="en-US" sz="2000" dirty="0" err="1"/>
              <a:t>confere</a:t>
            </a:r>
            <a:r>
              <a:rPr lang="en-US" sz="2000" dirty="0"/>
              <a:t> </a:t>
            </a:r>
            <a:r>
              <a:rPr lang="en-US" sz="2000" dirty="0" err="1"/>
              <a:t>título</a:t>
            </a:r>
            <a:r>
              <a:rPr lang="en-US" sz="2000" dirty="0"/>
              <a:t> </a:t>
            </a:r>
            <a:r>
              <a:rPr lang="en-US" sz="2000" dirty="0" err="1"/>
              <a:t>executivo</a:t>
            </a:r>
            <a:r>
              <a:rPr lang="en-US" sz="2000" dirty="0" smtClean="0"/>
              <a:t>.</a:t>
            </a:r>
          </a:p>
          <a:p>
            <a:endParaRPr lang="en-US" sz="2000" dirty="0"/>
          </a:p>
          <a:p>
            <a:r>
              <a:rPr lang="en-US" sz="2000" dirty="0"/>
              <a:t>§ 1</a:t>
            </a:r>
            <a:r>
              <a:rPr lang="en-US" sz="2000" baseline="30000" dirty="0"/>
              <a:t>o</a:t>
            </a:r>
            <a:r>
              <a:rPr lang="en-US" sz="2000" dirty="0"/>
              <a:t> </a:t>
            </a:r>
            <a:r>
              <a:rPr lang="en-US" sz="2000" dirty="0" err="1"/>
              <a:t>Podem</a:t>
            </a:r>
            <a:r>
              <a:rPr lang="en-US" sz="2000" dirty="0"/>
              <a:t> </a:t>
            </a:r>
            <a:r>
              <a:rPr lang="en-US" sz="2000" b="1" dirty="0" err="1"/>
              <a:t>promover</a:t>
            </a:r>
            <a:r>
              <a:rPr lang="en-US" sz="2000" b="1" dirty="0"/>
              <a:t> a </a:t>
            </a:r>
            <a:r>
              <a:rPr lang="en-US" sz="2000" b="1" dirty="0" err="1"/>
              <a:t>execução</a:t>
            </a:r>
            <a:r>
              <a:rPr lang="en-US" sz="2000" b="1" dirty="0"/>
              <a:t> </a:t>
            </a:r>
            <a:r>
              <a:rPr lang="en-US" sz="2000" b="1" dirty="0" err="1"/>
              <a:t>forçada</a:t>
            </a:r>
            <a:r>
              <a:rPr lang="en-US" sz="2000" b="1" dirty="0"/>
              <a:t> </a:t>
            </a:r>
            <a:r>
              <a:rPr lang="en-US" sz="2000" b="1" dirty="0" err="1"/>
              <a:t>ou</a:t>
            </a:r>
            <a:r>
              <a:rPr lang="en-US" sz="2000" b="1" dirty="0"/>
              <a:t> </a:t>
            </a:r>
            <a:r>
              <a:rPr lang="en-US" sz="2000" b="1" dirty="0" err="1"/>
              <a:t>nela</a:t>
            </a:r>
            <a:r>
              <a:rPr lang="en-US" sz="2000" b="1" dirty="0"/>
              <a:t> </a:t>
            </a:r>
            <a:r>
              <a:rPr lang="en-US" sz="2000" b="1" dirty="0" err="1"/>
              <a:t>prosseguir</a:t>
            </a:r>
            <a:r>
              <a:rPr lang="en-US" sz="2000" dirty="0"/>
              <a:t>,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sucessão</a:t>
            </a:r>
            <a:r>
              <a:rPr lang="en-US" sz="2000" dirty="0"/>
              <a:t> </a:t>
            </a:r>
            <a:r>
              <a:rPr lang="en-US" sz="2000" dirty="0" err="1"/>
              <a:t>ao</a:t>
            </a:r>
            <a:r>
              <a:rPr lang="en-US" sz="2000" dirty="0"/>
              <a:t> </a:t>
            </a:r>
            <a:r>
              <a:rPr lang="en-US" sz="2000" dirty="0" err="1"/>
              <a:t>exequente</a:t>
            </a:r>
            <a:r>
              <a:rPr lang="en-US" sz="2000" dirty="0"/>
              <a:t> </a:t>
            </a:r>
            <a:r>
              <a:rPr lang="en-US" sz="2000" dirty="0" err="1"/>
              <a:t>originário</a:t>
            </a:r>
            <a:r>
              <a:rPr lang="en-US" sz="2000" dirty="0" smtClean="0"/>
              <a:t>:</a:t>
            </a:r>
          </a:p>
          <a:p>
            <a:endParaRPr lang="en-US" sz="2000" dirty="0"/>
          </a:p>
          <a:p>
            <a:r>
              <a:rPr lang="en-US" sz="2000" b="1" dirty="0"/>
              <a:t>I - o </a:t>
            </a:r>
            <a:r>
              <a:rPr lang="en-US" sz="2000" b="1" dirty="0" err="1"/>
              <a:t>Ministério</a:t>
            </a:r>
            <a:r>
              <a:rPr lang="en-US" sz="2000" b="1" dirty="0"/>
              <a:t> </a:t>
            </a:r>
            <a:r>
              <a:rPr lang="en-US" sz="2000" b="1" dirty="0" err="1"/>
              <a:t>Público</a:t>
            </a:r>
            <a:r>
              <a:rPr lang="en-US" sz="2000" b="1" dirty="0"/>
              <a:t>, </a:t>
            </a:r>
            <a:r>
              <a:rPr lang="en-US" sz="2000" b="1" dirty="0" err="1"/>
              <a:t>nos</a:t>
            </a:r>
            <a:r>
              <a:rPr lang="en-US" sz="2000" b="1" dirty="0"/>
              <a:t> </a:t>
            </a:r>
            <a:r>
              <a:rPr lang="en-US" sz="2000" b="1" dirty="0" err="1"/>
              <a:t>casos</a:t>
            </a:r>
            <a:r>
              <a:rPr lang="en-US" sz="2000" b="1" dirty="0"/>
              <a:t> </a:t>
            </a:r>
            <a:r>
              <a:rPr lang="en-US" sz="2000" b="1" dirty="0" err="1"/>
              <a:t>previstos</a:t>
            </a:r>
            <a:r>
              <a:rPr lang="en-US" sz="2000" b="1" dirty="0"/>
              <a:t> </a:t>
            </a:r>
            <a:r>
              <a:rPr lang="en-US" sz="2000" b="1" dirty="0" err="1"/>
              <a:t>em</a:t>
            </a:r>
            <a:r>
              <a:rPr lang="en-US" sz="2000" b="1" dirty="0"/>
              <a:t> lei</a:t>
            </a:r>
            <a:r>
              <a:rPr lang="en-US" sz="2000" dirty="0"/>
              <a:t>;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41222460"/>
              </p:ext>
            </p:extLst>
          </p:nvPr>
        </p:nvGraphicFramePr>
        <p:xfrm>
          <a:off x="1524000" y="4638574"/>
          <a:ext cx="6096000" cy="1147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03156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335512" y="2553338"/>
            <a:ext cx="6481160" cy="2029574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O </a:t>
            </a:r>
            <a:r>
              <a:rPr lang="en-US" sz="3200" b="1" dirty="0" err="1" smtClean="0"/>
              <a:t>Minist</a:t>
            </a:r>
            <a:r>
              <a:rPr lang="en-US" sz="3200" b="1" dirty="0" err="1" smtClean="0"/>
              <a:t>ério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Público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possui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legitimidade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para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executar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título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executivo</a:t>
            </a:r>
            <a:r>
              <a:rPr lang="en-US" sz="3200" b="1" dirty="0" smtClean="0"/>
              <a:t> extrajudicial </a:t>
            </a:r>
            <a:r>
              <a:rPr lang="en-US" sz="3200" b="1" dirty="0" err="1" smtClean="0"/>
              <a:t>formado</a:t>
            </a:r>
            <a:r>
              <a:rPr lang="en-US" sz="3200" b="1" dirty="0" smtClean="0"/>
              <a:t> a </a:t>
            </a:r>
            <a:r>
              <a:rPr lang="en-US" sz="3200" b="1" dirty="0" err="1" smtClean="0"/>
              <a:t>partir</a:t>
            </a:r>
            <a:r>
              <a:rPr lang="en-US" sz="3200" b="1" dirty="0" smtClean="0"/>
              <a:t> de </a:t>
            </a:r>
            <a:r>
              <a:rPr lang="en-US" sz="3200" b="1" dirty="0" err="1" smtClean="0"/>
              <a:t>decisão</a:t>
            </a:r>
            <a:r>
              <a:rPr lang="en-US" sz="3200" b="1" dirty="0" smtClean="0"/>
              <a:t> do Tribunal de </a:t>
            </a:r>
            <a:r>
              <a:rPr lang="en-US" sz="3200" b="1" dirty="0" err="1" smtClean="0"/>
              <a:t>Contas</a:t>
            </a:r>
            <a:r>
              <a:rPr lang="en-US" sz="3200" b="1" dirty="0" smtClean="0"/>
              <a:t>?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016270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Superior Tribunal de </a:t>
            </a:r>
            <a:r>
              <a:rPr lang="en-US" b="1" dirty="0" err="1" smtClean="0"/>
              <a:t>Justi</a:t>
            </a:r>
            <a:r>
              <a:rPr lang="en-US" b="1" dirty="0" err="1" smtClean="0"/>
              <a:t>ça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095023" y="2020067"/>
            <a:ext cx="696524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esse</a:t>
            </a:r>
            <a:r>
              <a:rPr lang="en-US" sz="2000" dirty="0"/>
              <a:t> </a:t>
            </a:r>
            <a:r>
              <a:rPr lang="en-US" sz="2000" dirty="0" err="1"/>
              <a:t>motivo</a:t>
            </a:r>
            <a:r>
              <a:rPr lang="en-US" sz="2000" dirty="0"/>
              <a:t>,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defesa</a:t>
            </a:r>
            <a:r>
              <a:rPr lang="en-US" sz="2000" dirty="0"/>
              <a:t> do </a:t>
            </a:r>
            <a:r>
              <a:rPr lang="en-US" sz="2000" dirty="0" err="1"/>
              <a:t>patrimônio</a:t>
            </a:r>
            <a:r>
              <a:rPr lang="en-US" sz="2000" dirty="0"/>
              <a:t> </a:t>
            </a:r>
            <a:r>
              <a:rPr lang="en-US" sz="2000" dirty="0" err="1"/>
              <a:t>público</a:t>
            </a:r>
            <a:r>
              <a:rPr lang="en-US" sz="2000" dirty="0"/>
              <a:t> </a:t>
            </a:r>
            <a:r>
              <a:rPr lang="en-US" sz="2000" dirty="0" err="1"/>
              <a:t>meramente</a:t>
            </a:r>
            <a:r>
              <a:rPr lang="en-US" sz="2000" dirty="0"/>
              <a:t> </a:t>
            </a:r>
            <a:r>
              <a:rPr lang="en-US" sz="2000" dirty="0" err="1"/>
              <a:t>econômico</a:t>
            </a:r>
            <a:r>
              <a:rPr lang="en-US" sz="2000" dirty="0"/>
              <a:t>, </a:t>
            </a:r>
            <a:r>
              <a:rPr lang="en-US" sz="2000" b="1" u="sng" dirty="0"/>
              <a:t>o MP </a:t>
            </a:r>
            <a:r>
              <a:rPr lang="en-US" sz="2000" b="1" u="sng" dirty="0" err="1"/>
              <a:t>não</a:t>
            </a:r>
            <a:r>
              <a:rPr lang="en-US" sz="2000" b="1" u="sng" dirty="0"/>
              <a:t> </a:t>
            </a:r>
            <a:r>
              <a:rPr lang="en-US" sz="2000" b="1" u="sng" dirty="0" err="1"/>
              <a:t>pode</a:t>
            </a:r>
            <a:r>
              <a:rPr lang="en-US" sz="2000" b="1" u="sng" dirty="0"/>
              <a:t> </a:t>
            </a:r>
            <a:r>
              <a:rPr lang="en-US" sz="2000" b="1" u="sng" dirty="0" err="1"/>
              <a:t>ser</a:t>
            </a:r>
            <a:r>
              <a:rPr lang="en-US" sz="2000" b="1" u="sng" dirty="0"/>
              <a:t> o </a:t>
            </a:r>
            <a:r>
              <a:rPr lang="en-US" sz="2000" b="1" u="sng" dirty="0" err="1"/>
              <a:t>legitimado</a:t>
            </a:r>
            <a:r>
              <a:rPr lang="en-US" sz="2000" b="1" u="sng" dirty="0"/>
              <a:t> </a:t>
            </a:r>
            <a:r>
              <a:rPr lang="en-US" sz="2000" b="1" u="sng" dirty="0" err="1"/>
              <a:t>ordinário</a:t>
            </a:r>
            <a:r>
              <a:rPr lang="en-US" sz="2000" dirty="0"/>
              <a:t>, </a:t>
            </a:r>
            <a:r>
              <a:rPr lang="en-US" sz="2000" dirty="0" err="1"/>
              <a:t>nem</a:t>
            </a:r>
            <a:r>
              <a:rPr lang="en-US" sz="2000" dirty="0"/>
              <a:t> </a:t>
            </a:r>
            <a:r>
              <a:rPr lang="en-US" sz="2000" dirty="0" err="1"/>
              <a:t>representante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advogado</a:t>
            </a:r>
            <a:r>
              <a:rPr lang="en-US" sz="2000" dirty="0"/>
              <a:t> da </a:t>
            </a:r>
            <a:r>
              <a:rPr lang="en-US" sz="2000" dirty="0" err="1"/>
              <a:t>Fazenda</a:t>
            </a:r>
            <a:r>
              <a:rPr lang="en-US" sz="2000" dirty="0"/>
              <a:t> </a:t>
            </a:r>
            <a:r>
              <a:rPr lang="en-US" sz="2000" dirty="0" err="1"/>
              <a:t>Pública</a:t>
            </a:r>
            <a:r>
              <a:rPr lang="en-US" sz="2000" dirty="0"/>
              <a:t>. </a:t>
            </a:r>
            <a:r>
              <a:rPr lang="en-US" sz="2000" dirty="0" err="1"/>
              <a:t>Todavia</a:t>
            </a:r>
            <a:r>
              <a:rPr lang="en-US" sz="2000" dirty="0"/>
              <a:t>, </a:t>
            </a:r>
            <a:r>
              <a:rPr lang="en-US" sz="2000" dirty="0" err="1"/>
              <a:t>quando</a:t>
            </a:r>
            <a:r>
              <a:rPr lang="en-US" sz="2000" dirty="0"/>
              <a:t> o </a:t>
            </a:r>
            <a:r>
              <a:rPr lang="en-US" sz="2000" dirty="0" err="1"/>
              <a:t>sistema</a:t>
            </a:r>
            <a:r>
              <a:rPr lang="en-US" sz="2000" dirty="0"/>
              <a:t> de </a:t>
            </a:r>
            <a:r>
              <a:rPr lang="en-US" sz="2000" b="1" u="sng" dirty="0" err="1"/>
              <a:t>legitimação</a:t>
            </a:r>
            <a:r>
              <a:rPr lang="en-US" sz="2000" b="1" u="sng" dirty="0"/>
              <a:t> </a:t>
            </a:r>
            <a:r>
              <a:rPr lang="en-US" sz="2000" b="1" u="sng" dirty="0" err="1"/>
              <a:t>ordinária</a:t>
            </a:r>
            <a:r>
              <a:rPr lang="en-US" sz="2000" b="1" u="sng" dirty="0"/>
              <a:t> </a:t>
            </a:r>
            <a:r>
              <a:rPr lang="en-US" sz="2000" b="1" u="sng" dirty="0" err="1"/>
              <a:t>falha</a:t>
            </a:r>
            <a:r>
              <a:rPr lang="en-US" sz="2000" dirty="0"/>
              <a:t>, surge a </a:t>
            </a:r>
            <a:r>
              <a:rPr lang="en-US" sz="2000" dirty="0" err="1"/>
              <a:t>possibilidade</a:t>
            </a:r>
            <a:r>
              <a:rPr lang="en-US" sz="2000" dirty="0"/>
              <a:t> de o </a:t>
            </a:r>
            <a:r>
              <a:rPr lang="en-US" sz="2000" i="1" dirty="0"/>
              <a:t>Parquet</a:t>
            </a:r>
            <a:r>
              <a:rPr lang="en-US" sz="2000" dirty="0"/>
              <a:t>,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defesa</a:t>
            </a:r>
            <a:r>
              <a:rPr lang="en-US" sz="2000" dirty="0"/>
              <a:t> do </a:t>
            </a:r>
            <a:r>
              <a:rPr lang="en-US" sz="2000" dirty="0" err="1"/>
              <a:t>patrimônio</a:t>
            </a:r>
            <a:r>
              <a:rPr lang="en-US" sz="2000" dirty="0"/>
              <a:t> </a:t>
            </a:r>
            <a:r>
              <a:rPr lang="en-US" sz="2000" dirty="0" err="1"/>
              <a:t>público</a:t>
            </a:r>
            <a:r>
              <a:rPr lang="en-US" sz="2000" dirty="0"/>
              <a:t>, e </a:t>
            </a:r>
            <a:r>
              <a:rPr lang="en-US" sz="2000" dirty="0" err="1"/>
              <a:t>não</a:t>
            </a:r>
            <a:r>
              <a:rPr lang="en-US" sz="2000" dirty="0"/>
              <a:t> da </a:t>
            </a:r>
            <a:r>
              <a:rPr lang="en-US" sz="2000" dirty="0" err="1"/>
              <a:t>Fazenda</a:t>
            </a:r>
            <a:r>
              <a:rPr lang="en-US" sz="2000" dirty="0"/>
              <a:t> </a:t>
            </a:r>
            <a:r>
              <a:rPr lang="en-US" sz="2000" dirty="0" err="1"/>
              <a:t>Pública</a:t>
            </a:r>
            <a:r>
              <a:rPr lang="en-US" sz="2000" dirty="0"/>
              <a:t>, </a:t>
            </a:r>
            <a:r>
              <a:rPr lang="en-US" sz="2000" dirty="0" err="1"/>
              <a:t>atuar</a:t>
            </a:r>
            <a:r>
              <a:rPr lang="en-US" sz="2000" dirty="0"/>
              <a:t> </a:t>
            </a:r>
            <a:r>
              <a:rPr lang="en-US" sz="2000" dirty="0" err="1"/>
              <a:t>como</a:t>
            </a:r>
            <a:r>
              <a:rPr lang="en-US" sz="2000" dirty="0"/>
              <a:t> </a:t>
            </a:r>
            <a:r>
              <a:rPr lang="en-US" sz="2000" dirty="0" err="1"/>
              <a:t>legitimado</a:t>
            </a:r>
            <a:r>
              <a:rPr lang="en-US" sz="2000" dirty="0"/>
              <a:t> </a:t>
            </a:r>
            <a:r>
              <a:rPr lang="en-US" sz="2000" dirty="0" err="1"/>
              <a:t>extraordinário</a:t>
            </a:r>
            <a:r>
              <a:rPr lang="en-US" sz="2000" dirty="0"/>
              <a:t>. </a:t>
            </a:r>
            <a:r>
              <a:rPr lang="en-US" sz="2000" dirty="0" smtClean="0"/>
              <a:t>[</a:t>
            </a:r>
            <a:r>
              <a:rPr lang="mr-IN" sz="2000" dirty="0" smtClean="0"/>
              <a:t>…</a:t>
            </a:r>
            <a:r>
              <a:rPr lang="en-US" sz="2000" dirty="0" smtClean="0"/>
              <a:t>]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isso</a:t>
            </a:r>
            <a:r>
              <a:rPr lang="en-US" sz="2000" dirty="0"/>
              <a:t> </a:t>
            </a:r>
            <a:r>
              <a:rPr lang="en-US" sz="2000" dirty="0" err="1"/>
              <a:t>é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o </a:t>
            </a:r>
            <a:r>
              <a:rPr lang="en-US" sz="2000" b="1" u="sng" dirty="0"/>
              <a:t>MP </a:t>
            </a:r>
            <a:r>
              <a:rPr lang="en-US" sz="2000" b="1" u="sng" dirty="0" err="1"/>
              <a:t>possui</a:t>
            </a:r>
            <a:r>
              <a:rPr lang="en-US" sz="2000" b="1" u="sng" dirty="0"/>
              <a:t> </a:t>
            </a:r>
            <a:r>
              <a:rPr lang="en-US" sz="2000" b="1" u="sng" dirty="0" err="1"/>
              <a:t>legitimidade</a:t>
            </a:r>
            <a:r>
              <a:rPr lang="en-US" sz="2000" b="1" u="sng" dirty="0"/>
              <a:t> </a:t>
            </a:r>
            <a:r>
              <a:rPr lang="en-US" sz="2000" b="1" u="sng" dirty="0" err="1"/>
              <a:t>extraordinária</a:t>
            </a:r>
            <a:r>
              <a:rPr lang="en-US" sz="2000" b="1" u="sng" dirty="0"/>
              <a:t> </a:t>
            </a:r>
            <a:r>
              <a:rPr lang="en-US" sz="2000" b="1" u="sng" dirty="0" err="1"/>
              <a:t>para</a:t>
            </a:r>
            <a:r>
              <a:rPr lang="en-US" sz="2000" b="1" u="sng" dirty="0"/>
              <a:t> </a:t>
            </a:r>
            <a:r>
              <a:rPr lang="en-US" sz="2000" b="1" u="sng" dirty="0" err="1"/>
              <a:t>promover</a:t>
            </a:r>
            <a:r>
              <a:rPr lang="en-US" sz="2000" b="1" u="sng" dirty="0"/>
              <a:t> </a:t>
            </a:r>
            <a:r>
              <a:rPr lang="en-US" sz="2000" b="1" u="sng" dirty="0" err="1"/>
              <a:t>ação</a:t>
            </a:r>
            <a:r>
              <a:rPr lang="en-US" sz="2000" b="1" u="sng" dirty="0"/>
              <a:t> de </a:t>
            </a:r>
            <a:r>
              <a:rPr lang="en-US" sz="2000" b="1" u="sng" dirty="0" err="1"/>
              <a:t>execução</a:t>
            </a:r>
            <a:r>
              <a:rPr lang="en-US" sz="2000" b="1" u="sng" dirty="0"/>
              <a:t> do </a:t>
            </a:r>
            <a:r>
              <a:rPr lang="en-US" sz="2000" b="1" u="sng" dirty="0" err="1"/>
              <a:t>título</a:t>
            </a:r>
            <a:r>
              <a:rPr lang="en-US" sz="2000" b="1" u="sng" dirty="0"/>
              <a:t> </a:t>
            </a:r>
            <a:r>
              <a:rPr lang="en-US" sz="2000" b="1" u="sng" dirty="0" err="1"/>
              <a:t>formado</a:t>
            </a:r>
            <a:r>
              <a:rPr lang="en-US" sz="2000" b="1" u="sng" dirty="0"/>
              <a:t> </a:t>
            </a:r>
            <a:r>
              <a:rPr lang="en-US" sz="2000" b="1" u="sng" dirty="0" err="1"/>
              <a:t>pela</a:t>
            </a:r>
            <a:r>
              <a:rPr lang="en-US" sz="2000" b="1" u="sng" dirty="0"/>
              <a:t> </a:t>
            </a:r>
            <a:r>
              <a:rPr lang="en-US" sz="2000" b="1" u="sng" dirty="0" err="1"/>
              <a:t>decisão</a:t>
            </a:r>
            <a:r>
              <a:rPr lang="en-US" sz="2000" b="1" u="sng" dirty="0"/>
              <a:t> do TCE, com vistas a </a:t>
            </a:r>
            <a:r>
              <a:rPr lang="en-US" sz="2000" b="1" u="sng" dirty="0" err="1"/>
              <a:t>ressarcir</a:t>
            </a:r>
            <a:r>
              <a:rPr lang="en-US" sz="2000" b="1" u="sng" dirty="0"/>
              <a:t> </a:t>
            </a:r>
            <a:r>
              <a:rPr lang="en-US" sz="2000" b="1" u="sng" dirty="0" err="1"/>
              <a:t>ao</a:t>
            </a:r>
            <a:r>
              <a:rPr lang="en-US" sz="2000" b="1" u="sng" dirty="0"/>
              <a:t> </a:t>
            </a:r>
            <a:r>
              <a:rPr lang="en-US" sz="2000" b="1" u="sng" dirty="0" err="1"/>
              <a:t>erário</a:t>
            </a:r>
            <a:r>
              <a:rPr lang="en-US" sz="2000" b="1" u="sng" dirty="0"/>
              <a:t> o </a:t>
            </a:r>
            <a:r>
              <a:rPr lang="en-US" sz="2000" b="1" u="sng" dirty="0" err="1"/>
              <a:t>dano</a:t>
            </a:r>
            <a:r>
              <a:rPr lang="en-US" sz="2000" b="1" u="sng" dirty="0"/>
              <a:t> </a:t>
            </a:r>
            <a:r>
              <a:rPr lang="en-US" sz="2000" b="1" u="sng" dirty="0" err="1"/>
              <a:t>causado</a:t>
            </a:r>
            <a:r>
              <a:rPr lang="en-US" sz="2000" b="1" u="sng" dirty="0"/>
              <a:t> </a:t>
            </a:r>
            <a:r>
              <a:rPr lang="en-US" sz="2000" b="1" u="sng" dirty="0" err="1"/>
              <a:t>pelo</a:t>
            </a:r>
            <a:r>
              <a:rPr lang="en-US" sz="2000" b="1" u="sng" dirty="0"/>
              <a:t> </a:t>
            </a:r>
            <a:r>
              <a:rPr lang="en-US" sz="2000" b="1" u="sng" dirty="0" err="1"/>
              <a:t>recebimento</a:t>
            </a:r>
            <a:r>
              <a:rPr lang="en-US" sz="2000" b="1" u="sng" dirty="0"/>
              <a:t> de valor a </a:t>
            </a:r>
            <a:r>
              <a:rPr lang="en-US" sz="2000" b="1" u="sng" dirty="0" err="1"/>
              <a:t>maior</a:t>
            </a:r>
            <a:r>
              <a:rPr lang="en-US" sz="2000" b="1" u="sng" dirty="0"/>
              <a:t> </a:t>
            </a:r>
            <a:r>
              <a:rPr lang="en-US" sz="2000" b="1" u="sng" dirty="0" err="1"/>
              <a:t>pelo</a:t>
            </a:r>
            <a:r>
              <a:rPr lang="en-US" sz="2000" b="1" u="sng" dirty="0"/>
              <a:t> </a:t>
            </a:r>
            <a:r>
              <a:rPr lang="en-US" sz="2000" b="1" u="sng" dirty="0" err="1" smtClean="0"/>
              <a:t>recorrido</a:t>
            </a:r>
            <a:r>
              <a:rPr lang="en-US" sz="2000" b="1" u="sng" dirty="0" smtClean="0"/>
              <a:t>.</a:t>
            </a:r>
          </a:p>
          <a:p>
            <a:pPr algn="just"/>
            <a:endParaRPr lang="en-US" sz="2000" b="1" dirty="0" smtClean="0"/>
          </a:p>
          <a:p>
            <a:pPr algn="just"/>
            <a:r>
              <a:rPr lang="en-US" sz="2000" b="1" dirty="0" smtClean="0"/>
              <a:t>(STJ. Resp. 1.119.377, Rel. Min. </a:t>
            </a:r>
            <a:r>
              <a:rPr lang="en-US" sz="2000" b="1" dirty="0" err="1" smtClean="0"/>
              <a:t>Humberto</a:t>
            </a:r>
            <a:r>
              <a:rPr lang="en-US" sz="2000" b="1" dirty="0" smtClean="0"/>
              <a:t> Martins. </a:t>
            </a:r>
            <a:r>
              <a:rPr lang="en-US" sz="2000" b="1" dirty="0" err="1" smtClean="0"/>
              <a:t>Dje</a:t>
            </a:r>
            <a:r>
              <a:rPr lang="en-US" sz="2000" b="1" dirty="0" smtClean="0"/>
              <a:t>. 26/08/2009)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16667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04579" y="1582341"/>
            <a:ext cx="680849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Franklin Gothic Book"/>
                <a:cs typeface="Franklin Gothic Book"/>
              </a:rPr>
              <a:t>Art. 129. São </a:t>
            </a:r>
            <a:r>
              <a:rPr lang="en-US" sz="2400" b="1" dirty="0" err="1">
                <a:latin typeface="Franklin Gothic Book"/>
                <a:cs typeface="Franklin Gothic Book"/>
              </a:rPr>
              <a:t>funções</a:t>
            </a:r>
            <a:r>
              <a:rPr lang="en-US" sz="2400" dirty="0">
                <a:latin typeface="Franklin Gothic Book"/>
                <a:cs typeface="Franklin Gothic Book"/>
              </a:rPr>
              <a:t> </a:t>
            </a:r>
            <a:r>
              <a:rPr lang="en-US" sz="2400" dirty="0" err="1">
                <a:latin typeface="Franklin Gothic Book"/>
                <a:cs typeface="Franklin Gothic Book"/>
              </a:rPr>
              <a:t>institucionais</a:t>
            </a:r>
            <a:r>
              <a:rPr lang="en-US" sz="2400" dirty="0">
                <a:latin typeface="Franklin Gothic Book"/>
                <a:cs typeface="Franklin Gothic Book"/>
              </a:rPr>
              <a:t> do </a:t>
            </a:r>
            <a:r>
              <a:rPr lang="en-US" sz="2400" b="1" dirty="0" err="1">
                <a:latin typeface="Franklin Gothic Book"/>
                <a:cs typeface="Franklin Gothic Book"/>
              </a:rPr>
              <a:t>Ministério</a:t>
            </a:r>
            <a:r>
              <a:rPr lang="en-US" sz="2400" b="1" dirty="0"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latin typeface="Franklin Gothic Book"/>
                <a:cs typeface="Franklin Gothic Book"/>
              </a:rPr>
              <a:t>Público</a:t>
            </a:r>
            <a:r>
              <a:rPr lang="en-US" sz="2400" dirty="0">
                <a:latin typeface="Franklin Gothic Book"/>
                <a:cs typeface="Franklin Gothic Book"/>
              </a:rPr>
              <a:t>:</a:t>
            </a:r>
          </a:p>
          <a:p>
            <a:pPr algn="just"/>
            <a:endParaRPr lang="en-US" sz="2400" dirty="0" smtClean="0">
              <a:latin typeface="Franklin Gothic Book"/>
              <a:cs typeface="Franklin Gothic Book"/>
            </a:endParaRPr>
          </a:p>
          <a:p>
            <a:pPr algn="just"/>
            <a:r>
              <a:rPr lang="en-US" sz="2400" dirty="0" smtClean="0">
                <a:latin typeface="Franklin Gothic Book"/>
                <a:cs typeface="Franklin Gothic Book"/>
              </a:rPr>
              <a:t>[</a:t>
            </a:r>
            <a:r>
              <a:rPr lang="mr-IN" sz="2400" dirty="0" smtClean="0">
                <a:latin typeface="Franklin Gothic Book"/>
                <a:cs typeface="Franklin Gothic Book"/>
              </a:rPr>
              <a:t>…</a:t>
            </a:r>
            <a:r>
              <a:rPr lang="en-US" sz="2400" dirty="0" smtClean="0">
                <a:latin typeface="Franklin Gothic Book"/>
                <a:cs typeface="Franklin Gothic Book"/>
              </a:rPr>
              <a:t>]</a:t>
            </a:r>
            <a:endParaRPr lang="en-US" sz="2400" dirty="0">
              <a:latin typeface="Franklin Gothic Book"/>
              <a:cs typeface="Franklin Gothic Book"/>
            </a:endParaRPr>
          </a:p>
          <a:p>
            <a:pPr algn="just"/>
            <a:endParaRPr lang="en-US" sz="2400" dirty="0" smtClean="0">
              <a:latin typeface="Franklin Gothic Book"/>
              <a:cs typeface="Franklin Gothic Book"/>
            </a:endParaRPr>
          </a:p>
          <a:p>
            <a:pPr algn="just"/>
            <a:r>
              <a:rPr lang="en-US" sz="2400" dirty="0" smtClean="0">
                <a:latin typeface="Franklin Gothic Book"/>
                <a:cs typeface="Franklin Gothic Book"/>
              </a:rPr>
              <a:t>III </a:t>
            </a:r>
            <a:r>
              <a:rPr lang="en-US" sz="2400" dirty="0">
                <a:latin typeface="Franklin Gothic Book"/>
                <a:cs typeface="Franklin Gothic Book"/>
              </a:rPr>
              <a:t>- </a:t>
            </a:r>
            <a:r>
              <a:rPr lang="en-US" sz="2400" dirty="0" err="1">
                <a:latin typeface="Franklin Gothic Book"/>
                <a:cs typeface="Franklin Gothic Book"/>
              </a:rPr>
              <a:t>promover</a:t>
            </a:r>
            <a:r>
              <a:rPr lang="en-US" sz="2400" dirty="0">
                <a:latin typeface="Franklin Gothic Book"/>
                <a:cs typeface="Franklin Gothic Book"/>
              </a:rPr>
              <a:t> o </a:t>
            </a:r>
            <a:r>
              <a:rPr lang="en-US" sz="2400" dirty="0" err="1">
                <a:latin typeface="Franklin Gothic Book"/>
                <a:cs typeface="Franklin Gothic Book"/>
              </a:rPr>
              <a:t>inquérito</a:t>
            </a:r>
            <a:r>
              <a:rPr lang="en-US" sz="2400" dirty="0">
                <a:latin typeface="Franklin Gothic Book"/>
                <a:cs typeface="Franklin Gothic Book"/>
              </a:rPr>
              <a:t> civil e a </a:t>
            </a:r>
            <a:r>
              <a:rPr lang="en-US" sz="2400" dirty="0" err="1">
                <a:latin typeface="Franklin Gothic Book"/>
                <a:cs typeface="Franklin Gothic Book"/>
              </a:rPr>
              <a:t>ação</a:t>
            </a:r>
            <a:r>
              <a:rPr lang="en-US" sz="2400" dirty="0">
                <a:latin typeface="Franklin Gothic Book"/>
                <a:cs typeface="Franklin Gothic Book"/>
              </a:rPr>
              <a:t> civil </a:t>
            </a:r>
            <a:r>
              <a:rPr lang="en-US" sz="2400" dirty="0" err="1">
                <a:latin typeface="Franklin Gothic Book"/>
                <a:cs typeface="Franklin Gothic Book"/>
              </a:rPr>
              <a:t>pública</a:t>
            </a:r>
            <a:r>
              <a:rPr lang="en-US" sz="2400" dirty="0">
                <a:latin typeface="Franklin Gothic Book"/>
                <a:cs typeface="Franklin Gothic Book"/>
              </a:rPr>
              <a:t>, </a:t>
            </a:r>
            <a:r>
              <a:rPr lang="en-US" sz="2400" dirty="0" err="1">
                <a:latin typeface="Franklin Gothic Book"/>
                <a:cs typeface="Franklin Gothic Book"/>
              </a:rPr>
              <a:t>para</a:t>
            </a:r>
            <a:r>
              <a:rPr lang="en-US" sz="2400" dirty="0">
                <a:latin typeface="Franklin Gothic Book"/>
                <a:cs typeface="Franklin Gothic Book"/>
              </a:rPr>
              <a:t> a </a:t>
            </a:r>
            <a:r>
              <a:rPr lang="en-US" sz="2400" dirty="0" err="1">
                <a:latin typeface="Franklin Gothic Book"/>
                <a:cs typeface="Franklin Gothic Book"/>
              </a:rPr>
              <a:t>proteção</a:t>
            </a:r>
            <a:r>
              <a:rPr lang="en-US" sz="2400" dirty="0">
                <a:latin typeface="Franklin Gothic Book"/>
                <a:cs typeface="Franklin Gothic Book"/>
              </a:rPr>
              <a:t> do </a:t>
            </a:r>
            <a:r>
              <a:rPr lang="en-US" sz="2400" b="1" dirty="0" err="1">
                <a:latin typeface="Franklin Gothic Book"/>
                <a:cs typeface="Franklin Gothic Book"/>
              </a:rPr>
              <a:t>patrimônio</a:t>
            </a:r>
            <a:r>
              <a:rPr lang="en-US" sz="2400" b="1" dirty="0"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latin typeface="Franklin Gothic Book"/>
                <a:cs typeface="Franklin Gothic Book"/>
              </a:rPr>
              <a:t>público</a:t>
            </a:r>
            <a:r>
              <a:rPr lang="en-US" sz="2400" b="1" dirty="0">
                <a:latin typeface="Franklin Gothic Book"/>
                <a:cs typeface="Franklin Gothic Book"/>
              </a:rPr>
              <a:t> e social, do </a:t>
            </a:r>
            <a:r>
              <a:rPr lang="en-US" sz="2400" b="1" dirty="0" err="1">
                <a:latin typeface="Franklin Gothic Book"/>
                <a:cs typeface="Franklin Gothic Book"/>
              </a:rPr>
              <a:t>meio</a:t>
            </a:r>
            <a:r>
              <a:rPr lang="en-US" sz="2400" b="1" dirty="0"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latin typeface="Franklin Gothic Book"/>
                <a:cs typeface="Franklin Gothic Book"/>
              </a:rPr>
              <a:t>ambiente</a:t>
            </a:r>
            <a:r>
              <a:rPr lang="en-US" sz="2400" b="1" dirty="0">
                <a:latin typeface="Franklin Gothic Book"/>
                <a:cs typeface="Franklin Gothic Book"/>
              </a:rPr>
              <a:t> e de outros </a:t>
            </a:r>
            <a:r>
              <a:rPr lang="en-US" sz="2400" b="1" dirty="0" err="1">
                <a:latin typeface="Franklin Gothic Book"/>
                <a:cs typeface="Franklin Gothic Book"/>
              </a:rPr>
              <a:t>interesses</a:t>
            </a:r>
            <a:r>
              <a:rPr lang="en-US" sz="2400" b="1" dirty="0">
                <a:latin typeface="Franklin Gothic Book"/>
                <a:cs typeface="Franklin Gothic Book"/>
              </a:rPr>
              <a:t> </a:t>
            </a:r>
            <a:r>
              <a:rPr lang="en-US" sz="2400" b="1" dirty="0" err="1">
                <a:latin typeface="Franklin Gothic Book"/>
                <a:cs typeface="Franklin Gothic Book"/>
              </a:rPr>
              <a:t>difusos</a:t>
            </a:r>
            <a:r>
              <a:rPr lang="en-US" sz="2400" b="1" dirty="0">
                <a:latin typeface="Franklin Gothic Book"/>
                <a:cs typeface="Franklin Gothic Book"/>
              </a:rPr>
              <a:t> e </a:t>
            </a:r>
            <a:r>
              <a:rPr lang="en-US" sz="2400" b="1" dirty="0" err="1">
                <a:latin typeface="Franklin Gothic Book"/>
                <a:cs typeface="Franklin Gothic Book"/>
              </a:rPr>
              <a:t>coletivos</a:t>
            </a:r>
            <a:r>
              <a:rPr lang="en-US" sz="2400" dirty="0">
                <a:latin typeface="Franklin Gothic Book"/>
                <a:cs typeface="Franklin Gothic Book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961557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Supremo</a:t>
            </a:r>
            <a:r>
              <a:rPr lang="en-US" b="1" dirty="0" smtClean="0"/>
              <a:t> Tribunal Federal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095023" y="2020067"/>
            <a:ext cx="696524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/>
              <a:t>1. </a:t>
            </a:r>
            <a:r>
              <a:rPr lang="en-US" sz="2000" dirty="0" err="1" smtClean="0"/>
              <a:t>Recurso</a:t>
            </a:r>
            <a:r>
              <a:rPr lang="en-US" sz="2000" dirty="0" smtClean="0"/>
              <a:t> </a:t>
            </a:r>
            <a:r>
              <a:rPr lang="en-US" sz="2000" dirty="0" err="1" smtClean="0"/>
              <a:t>extraordinário</a:t>
            </a:r>
            <a:r>
              <a:rPr lang="en-US" sz="2000" dirty="0" smtClean="0"/>
              <a:t> com </a:t>
            </a:r>
            <a:r>
              <a:rPr lang="en-US" sz="2000" dirty="0" err="1" smtClean="0"/>
              <a:t>agravo</a:t>
            </a:r>
            <a:r>
              <a:rPr lang="en-US" sz="2000" dirty="0" smtClean="0"/>
              <a:t>. </a:t>
            </a:r>
            <a:r>
              <a:rPr lang="en-US" sz="2000" dirty="0" err="1" smtClean="0"/>
              <a:t>Repercussão</a:t>
            </a:r>
            <a:r>
              <a:rPr lang="en-US" sz="2000" dirty="0" smtClean="0"/>
              <a:t> </a:t>
            </a:r>
            <a:r>
              <a:rPr lang="en-US" sz="2000" dirty="0" err="1" smtClean="0"/>
              <a:t>geral</a:t>
            </a:r>
            <a:r>
              <a:rPr lang="en-US" sz="2000" dirty="0" smtClean="0"/>
              <a:t> da </a:t>
            </a:r>
            <a:r>
              <a:rPr lang="en-US" sz="2000" dirty="0" err="1" smtClean="0"/>
              <a:t>questão</a:t>
            </a:r>
            <a:r>
              <a:rPr lang="en-US" sz="2000" dirty="0" smtClean="0"/>
              <a:t> </a:t>
            </a:r>
            <a:r>
              <a:rPr lang="en-US" sz="2000" dirty="0" err="1" smtClean="0"/>
              <a:t>constitucional</a:t>
            </a:r>
            <a:r>
              <a:rPr lang="en-US" sz="2000" dirty="0" smtClean="0"/>
              <a:t> </a:t>
            </a:r>
            <a:r>
              <a:rPr lang="en-US" sz="2000" dirty="0" err="1" smtClean="0"/>
              <a:t>reconhecida</a:t>
            </a:r>
            <a:r>
              <a:rPr lang="en-US" sz="2000" dirty="0" smtClean="0"/>
              <a:t>. </a:t>
            </a:r>
            <a:r>
              <a:rPr lang="en-US" sz="2000" dirty="0" err="1" smtClean="0"/>
              <a:t>Reafirmação</a:t>
            </a:r>
            <a:r>
              <a:rPr lang="en-US" sz="2000" dirty="0" smtClean="0"/>
              <a:t> de </a:t>
            </a:r>
            <a:r>
              <a:rPr lang="en-US" sz="2000" dirty="0" err="1" smtClean="0"/>
              <a:t>jurisprudência</a:t>
            </a:r>
            <a:r>
              <a:rPr lang="en-US" sz="2000" dirty="0" smtClean="0"/>
              <a:t>. </a:t>
            </a:r>
          </a:p>
          <a:p>
            <a:pPr algn="just"/>
            <a:r>
              <a:rPr lang="en-US" sz="2000" dirty="0" smtClean="0"/>
              <a:t>2. </a:t>
            </a:r>
            <a:r>
              <a:rPr lang="en-US" sz="2000" dirty="0" err="1" smtClean="0"/>
              <a:t>Direito</a:t>
            </a:r>
            <a:r>
              <a:rPr lang="en-US" sz="2000" dirty="0" smtClean="0"/>
              <a:t> </a:t>
            </a:r>
            <a:r>
              <a:rPr lang="en-US" sz="2000" dirty="0" err="1" smtClean="0"/>
              <a:t>Constitucional</a:t>
            </a:r>
            <a:r>
              <a:rPr lang="en-US" sz="2000" dirty="0" smtClean="0"/>
              <a:t> e </a:t>
            </a:r>
            <a:r>
              <a:rPr lang="en-US" sz="2000" dirty="0" err="1" smtClean="0"/>
              <a:t>Direito</a:t>
            </a:r>
            <a:r>
              <a:rPr lang="en-US" sz="2000" dirty="0" smtClean="0"/>
              <a:t> </a:t>
            </a:r>
            <a:r>
              <a:rPr lang="en-US" sz="2000" dirty="0" err="1" smtClean="0"/>
              <a:t>Processual</a:t>
            </a:r>
            <a:r>
              <a:rPr lang="en-US" sz="2000" dirty="0" smtClean="0"/>
              <a:t> Civil. </a:t>
            </a:r>
            <a:r>
              <a:rPr lang="en-US" sz="2000" dirty="0" err="1" smtClean="0"/>
              <a:t>Execução</a:t>
            </a:r>
            <a:r>
              <a:rPr lang="en-US" sz="2000" dirty="0" smtClean="0"/>
              <a:t> das </a:t>
            </a:r>
            <a:r>
              <a:rPr lang="en-US" sz="2000" dirty="0" err="1" smtClean="0"/>
              <a:t>decisões</a:t>
            </a:r>
            <a:r>
              <a:rPr lang="en-US" sz="2000" dirty="0" smtClean="0"/>
              <a:t> de </a:t>
            </a:r>
            <a:r>
              <a:rPr lang="en-US" sz="2000" dirty="0" err="1" smtClean="0"/>
              <a:t>condenação</a:t>
            </a:r>
            <a:r>
              <a:rPr lang="en-US" sz="2000" dirty="0" smtClean="0"/>
              <a:t> patrimonial </a:t>
            </a:r>
            <a:r>
              <a:rPr lang="en-US" sz="2000" dirty="0" err="1" smtClean="0"/>
              <a:t>proferidas</a:t>
            </a:r>
            <a:r>
              <a:rPr lang="en-US" sz="2000" dirty="0" smtClean="0"/>
              <a:t> </a:t>
            </a:r>
            <a:r>
              <a:rPr lang="en-US" sz="2000" dirty="0" err="1" smtClean="0"/>
              <a:t>pelos</a:t>
            </a:r>
            <a:r>
              <a:rPr lang="en-US" sz="2000" dirty="0" smtClean="0"/>
              <a:t> </a:t>
            </a:r>
            <a:r>
              <a:rPr lang="en-US" sz="2000" dirty="0" err="1" smtClean="0"/>
              <a:t>Tribunais</a:t>
            </a:r>
            <a:r>
              <a:rPr lang="en-US" sz="2000" dirty="0" smtClean="0"/>
              <a:t> de </a:t>
            </a:r>
            <a:r>
              <a:rPr lang="en-US" sz="2000" dirty="0" err="1" smtClean="0"/>
              <a:t>Contas</a:t>
            </a:r>
            <a:r>
              <a:rPr lang="en-US" sz="2000" dirty="0" smtClean="0"/>
              <a:t>. </a:t>
            </a:r>
            <a:r>
              <a:rPr lang="en-US" sz="2000" dirty="0" err="1" smtClean="0"/>
              <a:t>Legitimidade</a:t>
            </a:r>
            <a:r>
              <a:rPr lang="en-US" sz="2000" dirty="0" smtClean="0"/>
              <a:t> </a:t>
            </a:r>
            <a:r>
              <a:rPr lang="en-US" sz="2000" dirty="0" err="1" smtClean="0"/>
              <a:t>para</a:t>
            </a:r>
            <a:r>
              <a:rPr lang="en-US" sz="2000" dirty="0" smtClean="0"/>
              <a:t> </a:t>
            </a:r>
            <a:r>
              <a:rPr lang="en-US" sz="2000" dirty="0" err="1" smtClean="0"/>
              <a:t>propositura</a:t>
            </a:r>
            <a:r>
              <a:rPr lang="en-US" sz="2000" dirty="0" smtClean="0"/>
              <a:t> da </a:t>
            </a:r>
            <a:r>
              <a:rPr lang="en-US" sz="2000" dirty="0" err="1" smtClean="0"/>
              <a:t>ação</a:t>
            </a:r>
            <a:r>
              <a:rPr lang="en-US" sz="2000" dirty="0" smtClean="0"/>
              <a:t> </a:t>
            </a:r>
            <a:r>
              <a:rPr lang="en-US" sz="2000" dirty="0" err="1" smtClean="0"/>
              <a:t>executiva</a:t>
            </a:r>
            <a:r>
              <a:rPr lang="en-US" sz="2000" dirty="0" smtClean="0"/>
              <a:t> </a:t>
            </a:r>
            <a:r>
              <a:rPr lang="en-US" sz="2000" dirty="0" err="1" smtClean="0"/>
              <a:t>pelo</a:t>
            </a:r>
            <a:r>
              <a:rPr lang="en-US" sz="2000" dirty="0" smtClean="0"/>
              <a:t> </a:t>
            </a:r>
            <a:r>
              <a:rPr lang="en-US" sz="2000" dirty="0" err="1" smtClean="0"/>
              <a:t>ente</a:t>
            </a:r>
            <a:r>
              <a:rPr lang="en-US" sz="2000" dirty="0" smtClean="0"/>
              <a:t> </a:t>
            </a:r>
            <a:r>
              <a:rPr lang="en-US" sz="2000" dirty="0" err="1" smtClean="0"/>
              <a:t>público</a:t>
            </a:r>
            <a:r>
              <a:rPr lang="en-US" sz="2000" dirty="0" smtClean="0"/>
              <a:t> </a:t>
            </a:r>
            <a:r>
              <a:rPr lang="en-US" sz="2000" dirty="0" err="1" smtClean="0"/>
              <a:t>beneficiário</a:t>
            </a:r>
            <a:r>
              <a:rPr lang="en-US" sz="2000" dirty="0" smtClean="0"/>
              <a:t>. </a:t>
            </a:r>
          </a:p>
          <a:p>
            <a:pPr algn="just"/>
            <a:r>
              <a:rPr lang="en-US" sz="2000" b="1" dirty="0" smtClean="0"/>
              <a:t>3. </a:t>
            </a:r>
            <a:r>
              <a:rPr lang="en-US" sz="2000" b="1" dirty="0" err="1" smtClean="0"/>
              <a:t>Ilegitimidade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ativa</a:t>
            </a:r>
            <a:r>
              <a:rPr lang="en-US" sz="2000" b="1" dirty="0" smtClean="0"/>
              <a:t> do </a:t>
            </a:r>
            <a:r>
              <a:rPr lang="en-US" sz="2000" b="1" dirty="0" err="1" smtClean="0"/>
              <a:t>Ministério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Público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atuante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ou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não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junto</a:t>
            </a:r>
            <a:r>
              <a:rPr lang="en-US" sz="2000" b="1" dirty="0" smtClean="0"/>
              <a:t> às Cortes de </a:t>
            </a:r>
            <a:r>
              <a:rPr lang="en-US" sz="2000" b="1" dirty="0" err="1" smtClean="0"/>
              <a:t>Contas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seja</a:t>
            </a:r>
            <a:r>
              <a:rPr lang="en-US" sz="2000" b="1" dirty="0" smtClean="0"/>
              <a:t> federal, </a:t>
            </a:r>
            <a:r>
              <a:rPr lang="en-US" sz="2000" b="1" dirty="0" err="1" smtClean="0"/>
              <a:t>seja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estadual</a:t>
            </a:r>
            <a:r>
              <a:rPr lang="en-US" sz="2000" b="1" dirty="0" smtClean="0"/>
              <a:t>. </a:t>
            </a:r>
            <a:r>
              <a:rPr lang="en-US" sz="2000" b="1" dirty="0" err="1" smtClean="0"/>
              <a:t>Recurso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não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provido</a:t>
            </a:r>
            <a:r>
              <a:rPr lang="en-US" sz="2000" b="1" dirty="0" smtClean="0"/>
              <a:t>.</a:t>
            </a:r>
          </a:p>
          <a:p>
            <a:pPr algn="just"/>
            <a:endParaRPr lang="en-US" sz="2000" b="1" dirty="0"/>
          </a:p>
          <a:p>
            <a:pPr algn="just"/>
            <a:r>
              <a:rPr lang="en-US" sz="2000" b="1" dirty="0" smtClean="0">
                <a:latin typeface="Franklin Gothic Book"/>
                <a:cs typeface="Franklin Gothic Book"/>
              </a:rPr>
              <a:t>(STF. </a:t>
            </a:r>
            <a:r>
              <a:rPr lang="mr-IN" sz="2000" b="1" dirty="0" smtClean="0">
                <a:latin typeface="Franklin Gothic Book"/>
                <a:cs typeface="Franklin Gothic Book"/>
              </a:rPr>
              <a:t>ARE 823347 </a:t>
            </a:r>
            <a:r>
              <a:rPr lang="mr-IN" sz="2200" b="1" u="sng" dirty="0" smtClean="0">
                <a:latin typeface="Franklin Gothic Book"/>
                <a:cs typeface="Franklin Gothic Book"/>
              </a:rPr>
              <a:t>RG</a:t>
            </a:r>
            <a:r>
              <a:rPr lang="mr-IN" sz="2000" b="1" dirty="0" smtClean="0">
                <a:latin typeface="Franklin Gothic Book"/>
                <a:cs typeface="Franklin Gothic Book"/>
              </a:rPr>
              <a:t> / MA, Rel. Min. Gilmar Mendes. Dje. 28.10.2014)</a:t>
            </a:r>
            <a:endParaRPr lang="en-US" sz="2000" b="1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401948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Superior Tribunal de </a:t>
            </a:r>
            <a:r>
              <a:rPr lang="en-US" b="1" dirty="0" err="1" smtClean="0"/>
              <a:t>Justi</a:t>
            </a:r>
            <a:r>
              <a:rPr lang="en-US" b="1" dirty="0" err="1" smtClean="0"/>
              <a:t>ça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095023" y="2347418"/>
            <a:ext cx="696524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[...] </a:t>
            </a: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A </a:t>
            </a:r>
            <a:r>
              <a:rPr lang="en-US" sz="20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execução</a:t>
            </a:r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título</a:t>
            </a:r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executivo</a:t>
            </a:r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 extrajudicial </a:t>
            </a:r>
            <a:r>
              <a:rPr lang="en-US" sz="20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decorrente</a:t>
            </a:r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 de </a:t>
            </a:r>
            <a:r>
              <a:rPr lang="en-US" sz="20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condenação</a:t>
            </a:r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 patrimonial </a:t>
            </a:r>
            <a:r>
              <a:rPr lang="en-US" sz="20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proferida</a:t>
            </a:r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por</a:t>
            </a:r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 tribunal de </a:t>
            </a:r>
            <a:r>
              <a:rPr lang="en-US" sz="2000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contas</a:t>
            </a:r>
            <a:r>
              <a:rPr lang="en-US" sz="200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somente</a:t>
            </a:r>
            <a:r>
              <a:rPr lang="en-US" sz="2000" b="1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pode</a:t>
            </a:r>
            <a:r>
              <a:rPr lang="en-US" sz="2000" b="1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ser</a:t>
            </a:r>
            <a:r>
              <a:rPr lang="en-US" sz="2000" b="1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proposta</a:t>
            </a:r>
            <a:r>
              <a:rPr lang="en-US" sz="2000" b="1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pelo</a:t>
            </a:r>
            <a:r>
              <a:rPr lang="en-US" sz="2000" b="1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ente</a:t>
            </a:r>
            <a:r>
              <a:rPr lang="en-US" sz="2000" b="1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público</a:t>
            </a:r>
            <a:r>
              <a:rPr lang="en-US" sz="2000" b="1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beneficiário</a:t>
            </a:r>
            <a:r>
              <a:rPr lang="en-US" sz="2000" b="1" dirty="0">
                <a:solidFill>
                  <a:srgbClr val="000000"/>
                </a:solidFill>
                <a:latin typeface="Franklin Gothic Book"/>
                <a:cs typeface="Franklin Gothic Book"/>
              </a:rPr>
              <a:t> da </a:t>
            </a:r>
            <a:r>
              <a:rPr lang="en-US" sz="2000" b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condenação</a:t>
            </a:r>
            <a:r>
              <a:rPr lang="en-US" sz="2000" b="1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sz="2000" b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não</a:t>
            </a:r>
            <a:r>
              <a:rPr lang="en-US" sz="2000" b="1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possuindo</a:t>
            </a:r>
            <a:r>
              <a:rPr lang="en-US" sz="2000" b="1" dirty="0">
                <a:solidFill>
                  <a:srgbClr val="000000"/>
                </a:solidFill>
                <a:latin typeface="Franklin Gothic Book"/>
                <a:cs typeface="Franklin Gothic Book"/>
              </a:rPr>
              <a:t> o </a:t>
            </a:r>
            <a:r>
              <a:rPr lang="en-US" sz="2000" b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Ministério</a:t>
            </a:r>
            <a:r>
              <a:rPr lang="en-US" sz="2000" b="1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Público</a:t>
            </a:r>
            <a:r>
              <a:rPr lang="en-US" sz="2000" b="1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legitimidade</a:t>
            </a:r>
            <a:r>
              <a:rPr lang="en-US" sz="2000" b="1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ativa</a:t>
            </a:r>
            <a:r>
              <a:rPr lang="en-US" sz="2000" b="1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para</a:t>
            </a:r>
            <a:r>
              <a:rPr lang="en-US" sz="2000" b="1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tanto</a:t>
            </a:r>
            <a:r>
              <a:rPr lang="en-US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. [</a:t>
            </a:r>
            <a:r>
              <a:rPr lang="mr-IN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…</a:t>
            </a:r>
            <a:r>
              <a:rPr lang="en-US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]</a:t>
            </a:r>
          </a:p>
          <a:p>
            <a:pPr algn="just"/>
            <a:endParaRPr lang="en-US" sz="2000" b="1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sz="2000" b="1" smtClean="0">
                <a:solidFill>
                  <a:srgbClr val="000000"/>
                </a:solidFill>
                <a:latin typeface="Franklin Gothic Book"/>
                <a:cs typeface="Franklin Gothic Book"/>
              </a:rPr>
              <a:t>(STJ. </a:t>
            </a:r>
            <a:r>
              <a:rPr lang="en-US" sz="2000" b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REsp 1.464.226-MA, Rel. Min. Mauro Campbell Marques, julgado em 20/11/2014.)</a:t>
            </a:r>
            <a:endParaRPr lang="en-US" sz="2000" dirty="0">
              <a:solidFill>
                <a:srgbClr val="000000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3038757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141</TotalTime>
  <Words>452</Words>
  <Application>Microsoft Macintosh PowerPoint</Application>
  <PresentationFormat>On-screen Show (4:3)</PresentationFormat>
  <Paragraphs>36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Pushpin</vt:lpstr>
      <vt:lpstr>Tutela Executiva</vt:lpstr>
      <vt:lpstr>Títulos Executivos Extrajudiciais</vt:lpstr>
      <vt:lpstr>Legitimidade do Ministério Público</vt:lpstr>
      <vt:lpstr>O Ministério Público possui legitimidade para executar título executivo extrajudicial formado a partir de decisão do Tribunal de Contas?</vt:lpstr>
      <vt:lpstr>Superior Tribunal de Justiça</vt:lpstr>
      <vt:lpstr>PowerPoint Presentation</vt:lpstr>
      <vt:lpstr>Supremo Tribunal Federal</vt:lpstr>
      <vt:lpstr>Superior Tribunal de Justiça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Ministério Público possui legitimidade para executar título executivo extrajudicial formado a partir de decisão do Tribunal de Contas?</dc:title>
  <dc:creator>Rafael Menezes</dc:creator>
  <cp:lastModifiedBy>Rafael Menezes</cp:lastModifiedBy>
  <cp:revision>6</cp:revision>
  <dcterms:created xsi:type="dcterms:W3CDTF">2018-08-29T00:57:45Z</dcterms:created>
  <dcterms:modified xsi:type="dcterms:W3CDTF">2018-08-29T03:19:32Z</dcterms:modified>
</cp:coreProperties>
</file>